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954" r:id="rId2"/>
    <p:sldId id="941" r:id="rId3"/>
    <p:sldId id="1001" r:id="rId4"/>
    <p:sldId id="957" r:id="rId5"/>
    <p:sldId id="976" r:id="rId6"/>
    <p:sldId id="977" r:id="rId7"/>
    <p:sldId id="997" r:id="rId8"/>
    <p:sldId id="973" r:id="rId9"/>
    <p:sldId id="962" r:id="rId10"/>
    <p:sldId id="1019" r:id="rId11"/>
    <p:sldId id="908" r:id="rId12"/>
    <p:sldId id="988" r:id="rId13"/>
    <p:sldId id="1011" r:id="rId14"/>
    <p:sldId id="949" r:id="rId15"/>
    <p:sldId id="1003" r:id="rId16"/>
    <p:sldId id="937" r:id="rId17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6699"/>
    <a:srgbClr val="3366CC"/>
    <a:srgbClr val="6666FF"/>
    <a:srgbClr val="0033CC"/>
    <a:srgbClr val="0000CC"/>
    <a:srgbClr val="0066CC"/>
    <a:srgbClr val="3333CC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1" autoAdjust="0"/>
    <p:restoredTop sz="94763" autoAdjust="0"/>
  </p:normalViewPr>
  <p:slideViewPr>
    <p:cSldViewPr snapToGrid="0">
      <p:cViewPr>
        <p:scale>
          <a:sx n="75" d="100"/>
          <a:sy n="75" d="100"/>
        </p:scale>
        <p:origin x="-1398" y="-96"/>
      </p:cViewPr>
      <p:guideLst>
        <p:guide orient="horz" pos="1547"/>
        <p:guide pos="4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1840"/>
    </p:cViewPr>
  </p:sorterViewPr>
  <p:notesViewPr>
    <p:cSldViewPr snapToGrid="0">
      <p:cViewPr varScale="1">
        <p:scale>
          <a:sx n="63" d="100"/>
          <a:sy n="63" d="100"/>
        </p:scale>
        <p:origin x="-3664" y="-120"/>
      </p:cViewPr>
      <p:guideLst>
        <p:guide orient="horz" pos="3224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10" tIns="48605" rIns="97210" bIns="48605" numCol="1" anchor="t" anchorCtr="0" compatLnSpc="1">
            <a:prstTxWarp prst="textNoShape">
              <a:avLst/>
            </a:prstTxWarp>
          </a:bodyPr>
          <a:lstStyle>
            <a:lvl1pPr defTabSz="971550" eaLnBrk="0" hangingPunct="0">
              <a:defRPr sz="1300"/>
            </a:lvl1pPr>
          </a:lstStyle>
          <a:p>
            <a:endParaRPr lang="ru-RU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10" tIns="48605" rIns="97210" bIns="48605" numCol="1" anchor="t" anchorCtr="0" compatLnSpc="1">
            <a:prstTxWarp prst="textNoShape">
              <a:avLst/>
            </a:prstTxWarp>
          </a:bodyPr>
          <a:lstStyle>
            <a:lvl1pPr algn="r" defTabSz="971550" eaLnBrk="0" hangingPunct="0">
              <a:defRPr sz="1300"/>
            </a:lvl1pPr>
          </a:lstStyle>
          <a:p>
            <a:endParaRPr lang="ru-RU"/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10" tIns="48605" rIns="97210" bIns="48605" numCol="1" anchor="b" anchorCtr="0" compatLnSpc="1">
            <a:prstTxWarp prst="textNoShape">
              <a:avLst/>
            </a:prstTxWarp>
          </a:bodyPr>
          <a:lstStyle>
            <a:lvl1pPr defTabSz="971550" eaLnBrk="0" hangingPunct="0">
              <a:defRPr sz="1300"/>
            </a:lvl1pPr>
          </a:lstStyle>
          <a:p>
            <a:endParaRPr lang="ru-RU"/>
          </a:p>
        </p:txBody>
      </p:sp>
      <p:sp>
        <p:nvSpPr>
          <p:cNvPr id="350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10" tIns="48605" rIns="97210" bIns="48605" numCol="1" anchor="b" anchorCtr="0" compatLnSpc="1">
            <a:prstTxWarp prst="textNoShape">
              <a:avLst/>
            </a:prstTxWarp>
          </a:bodyPr>
          <a:lstStyle>
            <a:lvl1pPr algn="r" defTabSz="971550" eaLnBrk="0" hangingPunct="0">
              <a:defRPr sz="1300"/>
            </a:lvl1pPr>
          </a:lstStyle>
          <a:p>
            <a:fld id="{73F97528-445F-46C9-8058-81DC257C37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6" tIns="49529" rIns="99056" bIns="49529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6" tIns="49529" rIns="99056" bIns="49529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2513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6" tIns="49529" rIns="99056" bIns="495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6" tIns="49529" rIns="99056" bIns="49529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6" tIns="49529" rIns="99056" bIns="49529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fld id="{B7FB27AC-3E50-48B9-96CD-28B5029796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4E200-88BE-47AE-9E1A-063B8D17B7F9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38 Bandwidth sensitive RAIDs, 26 Capacity sensitive RAIDs, 16 Dedicated Failover boxes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38 Bandwidth sensitive RAIDs, 26 Capacity sensitive RAIDs, 16 Dedicated Failover boxes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2D8C2-974D-4275-8A9E-D47E37FB0689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E4D66-4E63-40B8-9507-D7121A02B5C6}" type="slidenum">
              <a:rPr lang="en-US"/>
              <a:pPr/>
              <a:t>15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5175"/>
            <a:ext cx="5119687" cy="3840163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862513"/>
            <a:ext cx="5203825" cy="460692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C8E9E-1118-466A-9ABB-B004343B4F3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06181-DF20-417F-895A-BD4DB63837B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84506-427F-4FFB-B100-8C8908134D2D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70F1A-147D-4829-82C8-7249DB4653F1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AAD8C-2225-4B06-B18C-3E1918AC707B}" type="slidenum">
              <a:rPr lang="en-US"/>
              <a:pPr/>
              <a:t>8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9688" cy="3840163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862513"/>
            <a:ext cx="5203825" cy="46069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E5372-F0F2-4E3A-B92B-2EE658B27ABF}" type="slidenum">
              <a:rPr lang="en-US"/>
              <a:pPr/>
              <a:t>9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9688" cy="3840163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862513"/>
            <a:ext cx="5203825" cy="4606925"/>
          </a:xfrm>
        </p:spPr>
        <p:txBody>
          <a:bodyPr/>
          <a:lstStyle/>
          <a:p>
            <a:pPr eaLnBrk="1" hangingPunct="1"/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EC26D-E6AB-454A-AD46-7AA6B4F7B163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528638"/>
            <a:ext cx="3560763" cy="632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ivot3Logo_FreeBlueDec18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7488" y="273050"/>
            <a:ext cx="224631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70397" y="2041695"/>
            <a:ext cx="5181600" cy="1600200"/>
          </a:xfrm>
        </p:spPr>
        <p:txBody>
          <a:bodyPr anchor="t"/>
          <a:lstStyle>
            <a:lvl1pPr algn="l">
              <a:defRPr sz="4000">
                <a:latin typeface="Futur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2477" y="4149119"/>
            <a:ext cx="5181600" cy="1295400"/>
          </a:xfrm>
        </p:spPr>
        <p:txBody>
          <a:bodyPr/>
          <a:lstStyle>
            <a:lvl1pPr marL="0" indent="0" algn="l">
              <a:buFont typeface="Times" pitchFamily="18" charset="0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0E743-FB82-4C2D-B9D4-48F14651A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DBFE8-247B-4D7C-8481-5FE8120EB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47650"/>
            <a:ext cx="7162800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7526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4076700"/>
            <a:ext cx="8305800" cy="21717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Pivot3, Inc. </a:t>
            </a:r>
            <a:r>
              <a:rPr lang="en-US">
                <a:solidFill>
                  <a:srgbClr val="1B447D"/>
                </a:solidFill>
              </a:rPr>
              <a:t>•</a:t>
            </a:r>
            <a:r>
              <a:rPr lang="en-US"/>
              <a:t> </a:t>
            </a:r>
            <a:r>
              <a:rPr lang="en-US">
                <a:solidFill>
                  <a:srgbClr val="1B447D"/>
                </a:solidFill>
              </a:rPr>
              <a:t> </a:t>
            </a:r>
            <a:fld id="{FA82C2D8-6FC3-4C2C-822E-D4AC8DBB7BE0}" type="slidenum">
              <a:rPr lang="en-US" b="1">
                <a:solidFill>
                  <a:srgbClr val="1B447D"/>
                </a:solidFill>
              </a:rPr>
              <a:pPr>
                <a:defRPr/>
              </a:pPr>
              <a:t>‹#›</a:t>
            </a:fld>
            <a:endParaRPr lang="en-US" b="1">
              <a:solidFill>
                <a:srgbClr val="1B447D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75F0A-4DD9-422A-88C2-0A835326B8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B62C6-95B1-4D9C-9EDD-8AAD6E8CE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B4BD3-5539-4CD5-A4C2-A5042F7164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81367-AB51-49AD-8A0B-BEF4F90492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12864-4142-422B-AC52-E58D2FB21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29B5D-CC58-47B3-9393-7C876EC13E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D603A-645B-4EA3-A21A-7A69248DAD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45C66-33A8-422F-88F2-2FD5C11A9F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400800"/>
            <a:ext cx="91440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57188"/>
            <a:ext cx="71628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097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F9459C-FB89-4CD3-AC31-0F4680899B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64" r:id="rId12"/>
    <p:sldLayoutId id="2147483665" r:id="rId13"/>
    <p:sldLayoutId id="2147483666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35E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35EA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35EA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35EA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35EA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35EA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35EA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35EA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35EA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35EAA"/>
        </a:buClr>
        <a:buSzPct val="90000"/>
        <a:buFont typeface="Times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35EAA"/>
        </a:buClr>
        <a:buSzPct val="90000"/>
        <a:buFont typeface="Times" pitchFamily="18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35EAA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35EAA"/>
        </a:buClr>
        <a:buSzPct val="9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35EAA"/>
        </a:buClr>
        <a:buSzPct val="9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35EAA"/>
        </a:buClr>
        <a:buSzPct val="9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35EAA"/>
        </a:buClr>
        <a:buSzPct val="9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35EAA"/>
        </a:buClr>
        <a:buSzPct val="9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35EAA"/>
        </a:buClr>
        <a:buSzPct val="9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r@pivot3.ru" TargetMode="External"/><Relationship Id="rId5" Type="http://schemas.openxmlformats.org/officeDocument/2006/relationships/hyperlink" Target="mailto:info@pivot3.ru" TargetMode="Externa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webcamproshop.com/v/vspfiles/photos/IF-2004-2T.jpg&amp;imgrefurl=http://www.webcamproshop.com/IQeye750-Series-Day-Night-Megapixel-Package-p/if-2004.htm&amp;h=191&amp;w=250&amp;sz=10&amp;hl=en&amp;start=12&amp;um=1&amp;usg=__rMezh1PG4BDcoegOPT4tvoUP1rw=&amp;tbnid=675Kl3Jg-cYrjM:&amp;tbnh=85&amp;tbnw=111&amp;prev=/images?q=iqinvision&amp;um=1&amp;hl=en&amp;rls=com.microsoft:en-us:IE-SearchBox&amp;rlz=1I7DMUS&amp;sa=N" TargetMode="External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7.png"/><Relationship Id="rId5" Type="http://schemas.openxmlformats.org/officeDocument/2006/relationships/image" Target="../media/image64.jpeg"/><Relationship Id="rId10" Type="http://schemas.openxmlformats.org/officeDocument/2006/relationships/image" Target="../media/image66.jpeg"/><Relationship Id="rId4" Type="http://schemas.openxmlformats.org/officeDocument/2006/relationships/image" Target="../media/image63.png"/><Relationship Id="rId9" Type="http://schemas.openxmlformats.org/officeDocument/2006/relationships/image" Target="../media/image6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8.jpeg"/><Relationship Id="rId3" Type="http://schemas.openxmlformats.org/officeDocument/2006/relationships/hyperlink" Target="http://images.google.com/imgres?imgurl=http://img.article.pchome.net/00/16/19/13/12-8-Dell-PowerVault-MD3000-01.jpg&amp;imgrefurl=http://phorum.study-area.org/index.php?topic=51348.0&amp;usg=__O0gDffY0ss6KgctpxTIjFmt_WPg=&amp;h=244&amp;w=500&amp;sz=49&amp;hl=en&amp;start=30&amp;um=1&amp;tbnid=o4sFwaYRFtsXgM:&amp;tbnh=63&amp;tbnw=130&amp;prev=/images?q=dell+md3000&amp;imgsz=m&amp;imgtbs=z&amp;ndsp=20&amp;hl=en&amp;rls=com.microsoft:en-us:IE-SearchBox&amp;rlz=1I7DMUS_en&amp;sa=N&amp;start=20&amp;um=1" TargetMode="External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hyperlink" Target="http://images.google.com/imgres?imgurl=http://image.dell.com/assets/02070040-009_f.jpg&amp;imgrefurl=http://www.dellimpulso.com/presentaciones/ahorrodeenergia.pdf&amp;usg=__eguYg3_X2NxNIIpN4lI9RIjjuuU=&amp;h=816&amp;w=4006&amp;sz=1913&amp;hl=en&amp;start=4&amp;um=1&amp;tbnid=KLUtcoXPstcz3M:&amp;tbnh=31&amp;tbnw=150&amp;prev=/images?q=dell+2950&amp;imgsz=l&amp;imgtbs=z&amp;hl=en&amp;rls=com.microsoft:en-us:IE-SearchBox&amp;rlz=1I7DMUS_en&amp;um=1" TargetMode="External"/><Relationship Id="rId10" Type="http://schemas.openxmlformats.org/officeDocument/2006/relationships/image" Target="../media/image73.jpeg"/><Relationship Id="rId4" Type="http://schemas.openxmlformats.org/officeDocument/2006/relationships/image" Target="../media/image68.jpeg"/><Relationship Id="rId9" Type="http://schemas.openxmlformats.org/officeDocument/2006/relationships/image" Target="../media/image7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6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hyperlink" Target="http://images.google.com/imgres?imgurl=http://www.crunchgear.com/wp-content/uploads/2009/09/hp_logo.jpg&amp;imgrefurl=http://www.crunchgear.com/2009/09/30/hp-to-merge-printers-and-pc-to-bolster-both/&amp;usg=__CfXGaCcQRF6my4ZjenXxB5UnKpw=&amp;h=300&amp;w=425&amp;sz=12&amp;hl=en&amp;start=17&amp;um=1&amp;tbnid=MzB_7NG_ZRz5fM:&amp;tbnh=89&amp;tbnw=126&amp;prev=/images?q=hp+logo&amp;hl=en&amp;rls=com.microsoft:en-us:IE-SearchBox&amp;rlz=1I7DMUS_en&amp;sa=X&amp;um=1" TargetMode="External"/><Relationship Id="rId4" Type="http://schemas.openxmlformats.org/officeDocument/2006/relationships/image" Target="../media/image74.jpe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83.jpeg"/><Relationship Id="rId7" Type="http://schemas.openxmlformats.org/officeDocument/2006/relationships/hyperlink" Target="http://www.smart-rack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vot3.com/" TargetMode="External"/><Relationship Id="rId5" Type="http://schemas.openxmlformats.org/officeDocument/2006/relationships/hyperlink" Target="mailto:info@pivot3.ru" TargetMode="External"/><Relationship Id="rId4" Type="http://schemas.openxmlformats.org/officeDocument/2006/relationships/hyperlink" Target="mailto:dr@pivot3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gif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vot3.com/partner/immersive-media" TargetMode="External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26" Type="http://schemas.openxmlformats.org/officeDocument/2006/relationships/image" Target="../media/image47.png"/><Relationship Id="rId39" Type="http://schemas.openxmlformats.org/officeDocument/2006/relationships/image" Target="../media/image60.jpeg"/><Relationship Id="rId3" Type="http://schemas.openxmlformats.org/officeDocument/2006/relationships/hyperlink" Target="http://www.pivot3.com/partner/acuity" TargetMode="External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7" Type="http://schemas.openxmlformats.org/officeDocument/2006/relationships/image" Target="../media/image30.pn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ivot3.com/partner/exacq" TargetMode="External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8.jpeg"/><Relationship Id="rId5" Type="http://schemas.openxmlformats.org/officeDocument/2006/relationships/image" Target="../media/image29.jpeg"/><Relationship Id="rId15" Type="http://schemas.openxmlformats.org/officeDocument/2006/relationships/image" Target="../media/image36.png"/><Relationship Id="rId23" Type="http://schemas.openxmlformats.org/officeDocument/2006/relationships/image" Target="../media/image44.jpe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10" Type="http://schemas.openxmlformats.org/officeDocument/2006/relationships/hyperlink" Target="http://www.pivot3.com/partner/safety-vision" TargetMode="External"/><Relationship Id="rId19" Type="http://schemas.openxmlformats.org/officeDocument/2006/relationships/image" Target="../media/image40.jpeg"/><Relationship Id="rId31" Type="http://schemas.openxmlformats.org/officeDocument/2006/relationships/image" Target="../media/image52.png"/><Relationship Id="rId4" Type="http://schemas.openxmlformats.org/officeDocument/2006/relationships/image" Target="../media/image28.jpeg"/><Relationship Id="rId9" Type="http://schemas.openxmlformats.org/officeDocument/2006/relationships/image" Target="../media/image31.png"/><Relationship Id="rId14" Type="http://schemas.openxmlformats.org/officeDocument/2006/relationships/image" Target="../media/image35.jpe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3" descr="PivotSlideTitleBkgdChi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5865813"/>
            <a:ext cx="9144000" cy="9921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5" name="Rectangle 4"/>
          <p:cNvSpPr/>
          <p:nvPr/>
        </p:nvSpPr>
        <p:spPr bwMode="auto">
          <a:xfrm>
            <a:off x="0" y="4722813"/>
            <a:ext cx="9144000" cy="3349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070C0"/>
              </a:gs>
              <a:gs pos="100000">
                <a:srgbClr val="002060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spc="1200" dirty="0">
                <a:solidFill>
                  <a:srgbClr val="0076C0"/>
                </a:solidFill>
                <a:latin typeface="Calibri" pitchFamily="34" charset="0"/>
                <a:cs typeface="+mn-cs"/>
              </a:rPr>
              <a:t> </a:t>
            </a:r>
          </a:p>
        </p:txBody>
      </p:sp>
      <p:pic>
        <p:nvPicPr>
          <p:cNvPr id="18436" name="Picture 6" descr="Pivot3LogoBlueMain-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438" y="5492750"/>
            <a:ext cx="21320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0" y="2676525"/>
            <a:ext cx="889158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ru-RU" sz="3600" b="1">
                <a:latin typeface="Calibri" pitchFamily="34" charset="0"/>
              </a:rPr>
              <a:t>Использование</a:t>
            </a:r>
            <a:r>
              <a:rPr lang="en-US" sz="3600" b="1">
                <a:latin typeface="Calibri" pitchFamily="34" charset="0"/>
              </a:rPr>
              <a:t> </a:t>
            </a:r>
            <a:r>
              <a:rPr lang="ru-RU" sz="3600" b="1">
                <a:latin typeface="Calibri" pitchFamily="34" charset="0"/>
              </a:rPr>
              <a:t>виртуализации в целях обеспечения бесперебойной работы систем видеонаблюдения</a:t>
            </a:r>
            <a:endParaRPr lang="en-US" sz="3600" b="1">
              <a:latin typeface="Calibri" pitchFamily="34" charset="0"/>
            </a:endParaRP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117475" y="6650038"/>
            <a:ext cx="400843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>
                <a:solidFill>
                  <a:srgbClr val="5F5F5F"/>
                </a:solidFill>
                <a:latin typeface="Calibri" pitchFamily="34" charset="0"/>
              </a:rPr>
              <a:t>© 2010, Pivot3, Inc. All rights reserved.</a:t>
            </a:r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2400300" y="5219700"/>
            <a:ext cx="6743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>
              <a:lnSpc>
                <a:spcPct val="80000"/>
              </a:lnSpc>
            </a:pPr>
            <a:r>
              <a:rPr lang="ru-RU" sz="2000" b="1">
                <a:latin typeface="Arial" charset="0"/>
              </a:rPr>
              <a:t>ООО «Смарт-Рэк» - дистрибьютор </a:t>
            </a:r>
            <a:r>
              <a:rPr lang="en-US" sz="2000" b="1">
                <a:latin typeface="Arial" charset="0"/>
              </a:rPr>
              <a:t>Pivot3 </a:t>
            </a:r>
            <a:r>
              <a:rPr lang="ru-RU" sz="2000" b="1">
                <a:latin typeface="Arial" charset="0"/>
              </a:rPr>
              <a:t>в России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b="1">
                <a:latin typeface="Arial" charset="0"/>
                <a:hlinkClick r:id="rId5"/>
              </a:rPr>
              <a:t>info@pivot3.ru</a:t>
            </a:r>
            <a:r>
              <a:rPr lang="ru-RU" sz="2000" b="1">
                <a:latin typeface="Arial" charset="0"/>
              </a:rPr>
              <a:t>, </a:t>
            </a:r>
            <a:r>
              <a:rPr lang="en-US" sz="2000" b="1">
                <a:latin typeface="Arial" charset="0"/>
                <a:hlinkClick r:id="rId6"/>
              </a:rPr>
              <a:t>dr@pivot3.ru</a:t>
            </a:r>
            <a:r>
              <a:rPr lang="en-US" sz="2000" b="1">
                <a:latin typeface="Arial" charset="0"/>
              </a:rPr>
              <a:t> </a:t>
            </a:r>
            <a:r>
              <a:rPr lang="ru-RU" sz="2000" b="1">
                <a:latin typeface="Arial" charset="0"/>
              </a:rPr>
              <a:t>или 8 (495) 989-4541 </a:t>
            </a:r>
            <a:endParaRPr lang="ru-RU" sz="2000" b="1">
              <a:latin typeface="Calibri" pitchFamily="34" charset="0"/>
            </a:endParaRPr>
          </a:p>
        </p:txBody>
      </p:sp>
      <p:pic>
        <p:nvPicPr>
          <p:cNvPr id="18440" name="Picture 10" descr="New Imag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0038" y="1162050"/>
            <a:ext cx="61595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08663" y="5821363"/>
            <a:ext cx="3170237" cy="693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57175"/>
            <a:ext cx="7848600" cy="5699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ru-RU" b="1" kern="1200" dirty="0">
                <a:latin typeface="Calibri"/>
              </a:rPr>
              <a:t>Принципы Работы</a:t>
            </a:r>
            <a:r>
              <a:rPr lang="en-US" b="1" kern="1200" dirty="0">
                <a:latin typeface="Calibri"/>
              </a:rPr>
              <a:t> Pivot3 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230438" y="2101850"/>
            <a:ext cx="1460500" cy="1893888"/>
            <a:chOff x="2286000" y="2743201"/>
            <a:chExt cx="1460500" cy="1893887"/>
          </a:xfrm>
        </p:grpSpPr>
        <p:sp>
          <p:nvSpPr>
            <p:cNvPr id="3176" name="Line 34"/>
            <p:cNvSpPr>
              <a:spLocks noChangeShapeType="1"/>
            </p:cNvSpPr>
            <p:nvPr/>
          </p:nvSpPr>
          <p:spPr bwMode="auto">
            <a:xfrm>
              <a:off x="2362200" y="2743201"/>
              <a:ext cx="1371600" cy="38100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" name="Line 36"/>
            <p:cNvSpPr>
              <a:spLocks noChangeShapeType="1"/>
            </p:cNvSpPr>
            <p:nvPr/>
          </p:nvSpPr>
          <p:spPr bwMode="auto">
            <a:xfrm flipV="1">
              <a:off x="2286000" y="3124199"/>
              <a:ext cx="1460500" cy="53339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" name="Line 37"/>
            <p:cNvSpPr>
              <a:spLocks noChangeShapeType="1"/>
            </p:cNvSpPr>
            <p:nvPr/>
          </p:nvSpPr>
          <p:spPr bwMode="auto">
            <a:xfrm flipV="1">
              <a:off x="2411413" y="3124200"/>
              <a:ext cx="1335087" cy="1512888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2182813" y="2062163"/>
            <a:ext cx="1398587" cy="2020887"/>
            <a:chOff x="2271712" y="2703513"/>
            <a:chExt cx="1398588" cy="2020887"/>
          </a:xfrm>
        </p:grpSpPr>
        <p:sp>
          <p:nvSpPr>
            <p:cNvPr id="3173" name="Line 41"/>
            <p:cNvSpPr>
              <a:spLocks noChangeShapeType="1"/>
            </p:cNvSpPr>
            <p:nvPr/>
          </p:nvSpPr>
          <p:spPr bwMode="auto">
            <a:xfrm>
              <a:off x="2271712" y="2703513"/>
              <a:ext cx="1398588" cy="14874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" name="Line 45"/>
            <p:cNvSpPr>
              <a:spLocks noChangeShapeType="1"/>
            </p:cNvSpPr>
            <p:nvPr/>
          </p:nvSpPr>
          <p:spPr bwMode="auto">
            <a:xfrm>
              <a:off x="2411413" y="3736975"/>
              <a:ext cx="1246187" cy="454025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" name="Line 47"/>
            <p:cNvSpPr>
              <a:spLocks noChangeShapeType="1"/>
            </p:cNvSpPr>
            <p:nvPr/>
          </p:nvSpPr>
          <p:spPr bwMode="auto">
            <a:xfrm flipV="1">
              <a:off x="2362200" y="4191000"/>
              <a:ext cx="1308099" cy="5334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914400" y="1949450"/>
            <a:ext cx="1444625" cy="2536825"/>
            <a:chOff x="1552016" y="2368309"/>
            <a:chExt cx="1445184" cy="2536519"/>
          </a:xfrm>
        </p:grpSpPr>
        <p:sp>
          <p:nvSpPr>
            <p:cNvPr id="3167" name="TextBox 70"/>
            <p:cNvSpPr txBox="1">
              <a:spLocks noChangeArrowheads="1"/>
            </p:cNvSpPr>
            <p:nvPr/>
          </p:nvSpPr>
          <p:spPr bwMode="auto">
            <a:xfrm>
              <a:off x="1552016" y="2590445"/>
              <a:ext cx="14451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200" b="1">
                  <a:solidFill>
                    <a:srgbClr val="000000"/>
                  </a:solidFill>
                  <a:latin typeface="Calibri" pitchFamily="34" charset="0"/>
                </a:rPr>
                <a:t>Сервер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 1</a:t>
              </a:r>
            </a:p>
          </p:txBody>
        </p:sp>
        <p:sp>
          <p:nvSpPr>
            <p:cNvPr id="3168" name="TextBox 70"/>
            <p:cNvSpPr txBox="1">
              <a:spLocks noChangeArrowheads="1"/>
            </p:cNvSpPr>
            <p:nvPr/>
          </p:nvSpPr>
          <p:spPr bwMode="auto">
            <a:xfrm>
              <a:off x="1552016" y="3573082"/>
              <a:ext cx="14451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200" b="1">
                  <a:solidFill>
                    <a:srgbClr val="000000"/>
                  </a:solidFill>
                  <a:latin typeface="Calibri" pitchFamily="34" charset="0"/>
                </a:rPr>
                <a:t>Сервер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 2</a:t>
              </a:r>
            </a:p>
          </p:txBody>
        </p:sp>
        <p:sp>
          <p:nvSpPr>
            <p:cNvPr id="3169" name="TextBox 70"/>
            <p:cNvSpPr txBox="1">
              <a:spLocks noChangeArrowheads="1"/>
            </p:cNvSpPr>
            <p:nvPr/>
          </p:nvSpPr>
          <p:spPr bwMode="auto">
            <a:xfrm>
              <a:off x="1552016" y="4627829"/>
              <a:ext cx="14451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200" b="1">
                  <a:solidFill>
                    <a:srgbClr val="000000"/>
                  </a:solidFill>
                  <a:latin typeface="Calibri" pitchFamily="34" charset="0"/>
                </a:rPr>
                <a:t>Сервер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 3</a:t>
              </a:r>
            </a:p>
          </p:txBody>
        </p:sp>
        <p:pic>
          <p:nvPicPr>
            <p:cNvPr id="3170" name="Picture 56"/>
            <p:cNvPicPr>
              <a:picLocks noChangeAspect="1" noChangeArrowheads="1"/>
            </p:cNvPicPr>
            <p:nvPr/>
          </p:nvPicPr>
          <p:blipFill>
            <a:blip r:embed="rId4"/>
            <a:srcRect l="4285" t="41293" r="5128" b="36346"/>
            <a:stretch>
              <a:fillRect/>
            </a:stretch>
          </p:blipFill>
          <p:spPr bwMode="auto">
            <a:xfrm>
              <a:off x="1592147" y="2368309"/>
              <a:ext cx="1364923" cy="22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1" name="Picture 56"/>
            <p:cNvPicPr>
              <a:picLocks noChangeAspect="1" noChangeArrowheads="1"/>
            </p:cNvPicPr>
            <p:nvPr/>
          </p:nvPicPr>
          <p:blipFill>
            <a:blip r:embed="rId4"/>
            <a:srcRect l="4285" t="41293" r="5128" b="36346"/>
            <a:stretch>
              <a:fillRect/>
            </a:stretch>
          </p:blipFill>
          <p:spPr bwMode="auto">
            <a:xfrm>
              <a:off x="1592147" y="3350946"/>
              <a:ext cx="1364923" cy="22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2" name="Picture 56"/>
            <p:cNvPicPr>
              <a:picLocks noChangeAspect="1" noChangeArrowheads="1"/>
            </p:cNvPicPr>
            <p:nvPr/>
          </p:nvPicPr>
          <p:blipFill>
            <a:blip r:embed="rId4"/>
            <a:srcRect l="4285" t="41293" r="5128" b="36346"/>
            <a:stretch>
              <a:fillRect/>
            </a:stretch>
          </p:blipFill>
          <p:spPr bwMode="auto">
            <a:xfrm>
              <a:off x="1592147" y="4405693"/>
              <a:ext cx="1364923" cy="22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44" name="Picture 23" descr="Green Cloudban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3613" y="3690938"/>
            <a:ext cx="19954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4" descr="Green Cloudban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3613" y="3214688"/>
            <a:ext cx="19954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Green Cloudban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3613" y="2701925"/>
            <a:ext cx="19954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32" descr="Green Cloudban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2975" y="2270125"/>
            <a:ext cx="19954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35" descr="Green Cloudban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6463" y="1814513"/>
            <a:ext cx="19970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4592638" y="2230438"/>
            <a:ext cx="1497012" cy="1822450"/>
            <a:chOff x="4495800" y="2871788"/>
            <a:chExt cx="1497013" cy="1822451"/>
          </a:xfrm>
        </p:grpSpPr>
        <p:sp>
          <p:nvSpPr>
            <p:cNvPr id="3162" name="Line 58"/>
            <p:cNvSpPr>
              <a:spLocks noChangeShapeType="1"/>
            </p:cNvSpPr>
            <p:nvPr/>
          </p:nvSpPr>
          <p:spPr bwMode="auto">
            <a:xfrm>
              <a:off x="4495801" y="3124200"/>
              <a:ext cx="1454150" cy="633413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3" name="Line 60"/>
            <p:cNvSpPr>
              <a:spLocks noChangeShapeType="1"/>
            </p:cNvSpPr>
            <p:nvPr/>
          </p:nvSpPr>
          <p:spPr bwMode="auto">
            <a:xfrm>
              <a:off x="4495800" y="3124200"/>
              <a:ext cx="1489075" cy="1084263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" name="Line 61"/>
            <p:cNvSpPr>
              <a:spLocks noChangeShapeType="1"/>
            </p:cNvSpPr>
            <p:nvPr/>
          </p:nvSpPr>
          <p:spPr bwMode="auto">
            <a:xfrm>
              <a:off x="4495800" y="3124201"/>
              <a:ext cx="1468438" cy="1570038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5" name="Line 58"/>
            <p:cNvSpPr>
              <a:spLocks noChangeShapeType="1"/>
            </p:cNvSpPr>
            <p:nvPr/>
          </p:nvSpPr>
          <p:spPr bwMode="auto">
            <a:xfrm>
              <a:off x="4572000" y="3124200"/>
              <a:ext cx="1371601" cy="18732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6" name="Line 58"/>
            <p:cNvSpPr>
              <a:spLocks noChangeShapeType="1"/>
            </p:cNvSpPr>
            <p:nvPr/>
          </p:nvSpPr>
          <p:spPr bwMode="auto">
            <a:xfrm flipV="1">
              <a:off x="4495800" y="2871788"/>
              <a:ext cx="1497013" cy="25241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4516438" y="2290763"/>
            <a:ext cx="1573212" cy="1828800"/>
            <a:chOff x="4419600" y="2949575"/>
            <a:chExt cx="1573212" cy="1828800"/>
          </a:xfrm>
        </p:grpSpPr>
        <p:sp>
          <p:nvSpPr>
            <p:cNvPr id="3157" name="Line 63"/>
            <p:cNvSpPr>
              <a:spLocks noChangeShapeType="1"/>
            </p:cNvSpPr>
            <p:nvPr/>
          </p:nvSpPr>
          <p:spPr bwMode="auto">
            <a:xfrm flipH="1" flipV="1">
              <a:off x="4419600" y="4191000"/>
              <a:ext cx="1558925" cy="587375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8" name="Line 64"/>
            <p:cNvSpPr>
              <a:spLocks noChangeShapeType="1"/>
            </p:cNvSpPr>
            <p:nvPr/>
          </p:nvSpPr>
          <p:spPr bwMode="auto">
            <a:xfrm flipH="1" flipV="1">
              <a:off x="4572000" y="4191000"/>
              <a:ext cx="1406525" cy="87313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9" name="Line 65"/>
            <p:cNvSpPr>
              <a:spLocks noChangeShapeType="1"/>
            </p:cNvSpPr>
            <p:nvPr/>
          </p:nvSpPr>
          <p:spPr bwMode="auto">
            <a:xfrm flipH="1">
              <a:off x="4495800" y="3829050"/>
              <a:ext cx="1460500" cy="36195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0" name="Line 65"/>
            <p:cNvSpPr>
              <a:spLocks noChangeShapeType="1"/>
            </p:cNvSpPr>
            <p:nvPr/>
          </p:nvSpPr>
          <p:spPr bwMode="auto">
            <a:xfrm flipH="1">
              <a:off x="4419600" y="3398838"/>
              <a:ext cx="1530350" cy="79216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1" name="Line 65"/>
            <p:cNvSpPr>
              <a:spLocks noChangeShapeType="1"/>
            </p:cNvSpPr>
            <p:nvPr/>
          </p:nvSpPr>
          <p:spPr bwMode="auto">
            <a:xfrm flipH="1">
              <a:off x="4495799" y="2949575"/>
              <a:ext cx="1497013" cy="1165225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3578225" y="3417888"/>
            <a:ext cx="938213" cy="641350"/>
            <a:chOff x="3955247" y="2830931"/>
            <a:chExt cx="1580390" cy="1291334"/>
          </a:xfrm>
        </p:grpSpPr>
        <p:graphicFrame>
          <p:nvGraphicFramePr>
            <p:cNvPr id="3108" name="Object 36"/>
            <p:cNvGraphicFramePr>
              <a:graphicFrameLocks noChangeAspect="1"/>
            </p:cNvGraphicFramePr>
            <p:nvPr/>
          </p:nvGraphicFramePr>
          <p:xfrm>
            <a:off x="3962400" y="2830931"/>
            <a:ext cx="1573237" cy="282157"/>
          </p:xfrm>
          <a:graphic>
            <a:graphicData uri="http://schemas.openxmlformats.org/presentationml/2006/ole">
              <p:oleObj spid="_x0000_s3108" name="Image" r:id="rId6" imgW="1841270" imgH="330159" progId="">
                <p:embed/>
              </p:oleObj>
            </a:graphicData>
          </a:graphic>
        </p:graphicFrame>
        <p:sp>
          <p:nvSpPr>
            <p:cNvPr id="3156" name="TextBox 70"/>
            <p:cNvSpPr txBox="1">
              <a:spLocks noChangeArrowheads="1"/>
            </p:cNvSpPr>
            <p:nvPr/>
          </p:nvSpPr>
          <p:spPr bwMode="auto">
            <a:xfrm>
              <a:off x="3955247" y="3193008"/>
              <a:ext cx="1445184" cy="929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Gigabit Ethernet 2</a:t>
              </a:r>
            </a:p>
          </p:txBody>
        </p:sp>
      </p:grp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3663950" y="2389188"/>
            <a:ext cx="938213" cy="641350"/>
            <a:chOff x="3955247" y="2830931"/>
            <a:chExt cx="1580390" cy="1291334"/>
          </a:xfrm>
        </p:grpSpPr>
        <p:graphicFrame>
          <p:nvGraphicFramePr>
            <p:cNvPr id="3109" name="Object 37"/>
            <p:cNvGraphicFramePr>
              <a:graphicFrameLocks noChangeAspect="1"/>
            </p:cNvGraphicFramePr>
            <p:nvPr/>
          </p:nvGraphicFramePr>
          <p:xfrm>
            <a:off x="3962400" y="2830931"/>
            <a:ext cx="1573237" cy="282157"/>
          </p:xfrm>
          <a:graphic>
            <a:graphicData uri="http://schemas.openxmlformats.org/presentationml/2006/ole">
              <p:oleObj spid="_x0000_s3109" name="Image" r:id="rId7" imgW="1841270" imgH="330159" progId="">
                <p:embed/>
              </p:oleObj>
            </a:graphicData>
          </a:graphic>
        </p:graphicFrame>
        <p:sp>
          <p:nvSpPr>
            <p:cNvPr id="3155" name="TextBox 70"/>
            <p:cNvSpPr txBox="1">
              <a:spLocks noChangeArrowheads="1"/>
            </p:cNvSpPr>
            <p:nvPr/>
          </p:nvSpPr>
          <p:spPr bwMode="auto">
            <a:xfrm>
              <a:off x="3955247" y="3193008"/>
              <a:ext cx="1445184" cy="929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Gigabit Ethernet 1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7635875" y="1949450"/>
            <a:ext cx="1528763" cy="2286000"/>
            <a:chOff x="7620000" y="2286000"/>
            <a:chExt cx="1529060" cy="2286000"/>
          </a:xfrm>
        </p:grpSpPr>
        <p:sp>
          <p:nvSpPr>
            <p:cNvPr id="52" name="Right Brace 51"/>
            <p:cNvSpPr/>
            <p:nvPr/>
          </p:nvSpPr>
          <p:spPr bwMode="auto">
            <a:xfrm>
              <a:off x="7620000" y="2286000"/>
              <a:ext cx="228644" cy="2286000"/>
            </a:xfrm>
            <a:prstGeom prst="rightBrace">
              <a:avLst>
                <a:gd name="adj1" fmla="val 8333"/>
                <a:gd name="adj2" fmla="val 2587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3154" name="TextBox 52"/>
            <p:cNvSpPr txBox="1">
              <a:spLocks noChangeArrowheads="1"/>
            </p:cNvSpPr>
            <p:nvPr/>
          </p:nvSpPr>
          <p:spPr bwMode="auto">
            <a:xfrm>
              <a:off x="7829591" y="2568575"/>
              <a:ext cx="1319469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SAN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хранилище</a:t>
              </a:r>
              <a:endParaRPr lang="en-US" sz="16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7766050" y="1949450"/>
            <a:ext cx="1377950" cy="2286000"/>
            <a:chOff x="7592680" y="2286000"/>
            <a:chExt cx="1376561" cy="2286000"/>
          </a:xfrm>
        </p:grpSpPr>
        <p:sp>
          <p:nvSpPr>
            <p:cNvPr id="54" name="Right Brace 53"/>
            <p:cNvSpPr/>
            <p:nvPr/>
          </p:nvSpPr>
          <p:spPr bwMode="auto">
            <a:xfrm>
              <a:off x="7619641" y="2286000"/>
              <a:ext cx="228370" cy="2286000"/>
            </a:xfrm>
            <a:prstGeom prst="rightBrace">
              <a:avLst>
                <a:gd name="adj1" fmla="val 8333"/>
                <a:gd name="adj2" fmla="val 6841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3152" name="TextBox 54"/>
            <p:cNvSpPr txBox="1">
              <a:spLocks noChangeArrowheads="1"/>
            </p:cNvSpPr>
            <p:nvPr/>
          </p:nvSpPr>
          <p:spPr bwMode="auto">
            <a:xfrm>
              <a:off x="7592680" y="3545140"/>
              <a:ext cx="1376561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Виртуальные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сервера</a:t>
              </a:r>
              <a:endParaRPr lang="en-US" sz="16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51" name="Content Placeholder 2"/>
          <p:cNvSpPr txBox="1">
            <a:spLocks/>
          </p:cNvSpPr>
          <p:nvPr/>
        </p:nvSpPr>
        <p:spPr>
          <a:xfrm>
            <a:off x="1211806" y="4927324"/>
            <a:ext cx="7920452" cy="126585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135EAA"/>
              </a:buClr>
              <a:buSzPct val="90000"/>
              <a:buFont typeface="Times" pitchFamily="18" charset="0"/>
              <a:buNone/>
            </a:pPr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Защита от потери данных на серверах в режиме реального времени</a:t>
            </a:r>
            <a:endParaRPr lang="en-US" sz="160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135EAA"/>
              </a:buClr>
              <a:buSzPct val="90000"/>
              <a:buFont typeface="Times" pitchFamily="18" charset="0"/>
              <a:buNone/>
            </a:pPr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Динамическое масштабирование</a:t>
            </a:r>
            <a:endParaRPr lang="ru-RU" sz="1600">
              <a:solidFill>
                <a:srgbClr val="000000"/>
              </a:solidFill>
              <a:latin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135EAA"/>
              </a:buClr>
              <a:buSzPct val="90000"/>
              <a:buFont typeface="Times" pitchFamily="18" charset="0"/>
              <a:buNone/>
            </a:pPr>
            <a:r>
              <a:rPr lang="ru-RU" sz="1600">
                <a:solidFill>
                  <a:srgbClr val="000000"/>
                </a:solidFill>
                <a:latin typeface="Arial" charset="0"/>
              </a:rPr>
              <a:t>Система работает без вмешательства администратора и необходимости перегрузки</a:t>
            </a: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132" name="Group 163"/>
          <p:cNvGrpSpPr>
            <a:grpSpLocks/>
          </p:cNvGrpSpPr>
          <p:nvPr/>
        </p:nvGrpSpPr>
        <p:grpSpPr bwMode="auto">
          <a:xfrm>
            <a:off x="203200" y="1219200"/>
            <a:ext cx="642938" cy="4267200"/>
            <a:chOff x="323924" y="1406769"/>
            <a:chExt cx="399757" cy="4336782"/>
          </a:xfrm>
        </p:grpSpPr>
        <p:pic>
          <p:nvPicPr>
            <p:cNvPr id="3136" name="Picture 71" descr="http://tbn0.google.com/images?q=tbn:675Kl3Jg-cYrjM:http://www.webcamproshop.com/v/vspfiles/photos/IF-2004-2T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23924" y="4733572"/>
              <a:ext cx="388839" cy="297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37" name="Group 18"/>
            <p:cNvGrpSpPr>
              <a:grpSpLocks/>
            </p:cNvGrpSpPr>
            <p:nvPr/>
          </p:nvGrpSpPr>
          <p:grpSpPr bwMode="auto">
            <a:xfrm>
              <a:off x="323923" y="1406769"/>
              <a:ext cx="324605" cy="252901"/>
              <a:chOff x="271" y="699"/>
              <a:chExt cx="896" cy="538"/>
            </a:xfrm>
          </p:grpSpPr>
          <p:sp>
            <p:nvSpPr>
              <p:cNvPr id="3149" name="AutoShape 19"/>
              <p:cNvSpPr>
                <a:spLocks noChangeArrowheads="1"/>
              </p:cNvSpPr>
              <p:nvPr/>
            </p:nvSpPr>
            <p:spPr bwMode="auto">
              <a:xfrm>
                <a:off x="713" y="821"/>
                <a:ext cx="237" cy="13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ru-RU"/>
              </a:p>
            </p:txBody>
          </p:sp>
          <p:pic>
            <p:nvPicPr>
              <p:cNvPr id="3150" name="Picture 20" descr="analog_camera_right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271" y="699"/>
                <a:ext cx="896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138" name="Group 18"/>
            <p:cNvGrpSpPr>
              <a:grpSpLocks/>
            </p:cNvGrpSpPr>
            <p:nvPr/>
          </p:nvGrpSpPr>
          <p:grpSpPr bwMode="auto">
            <a:xfrm>
              <a:off x="323923" y="1706883"/>
              <a:ext cx="324605" cy="252901"/>
              <a:chOff x="271" y="699"/>
              <a:chExt cx="896" cy="538"/>
            </a:xfrm>
          </p:grpSpPr>
          <p:sp>
            <p:nvSpPr>
              <p:cNvPr id="3147" name="AutoShape 19"/>
              <p:cNvSpPr>
                <a:spLocks noChangeArrowheads="1"/>
              </p:cNvSpPr>
              <p:nvPr/>
            </p:nvSpPr>
            <p:spPr bwMode="auto">
              <a:xfrm>
                <a:off x="713" y="821"/>
                <a:ext cx="237" cy="13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ru-RU"/>
              </a:p>
            </p:txBody>
          </p:sp>
          <p:pic>
            <p:nvPicPr>
              <p:cNvPr id="3148" name="Picture 20" descr="analog_camera_right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271" y="699"/>
                <a:ext cx="896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139" name="Group 18"/>
            <p:cNvGrpSpPr>
              <a:grpSpLocks/>
            </p:cNvGrpSpPr>
            <p:nvPr/>
          </p:nvGrpSpPr>
          <p:grpSpPr bwMode="auto">
            <a:xfrm>
              <a:off x="323923" y="2006997"/>
              <a:ext cx="324605" cy="252901"/>
              <a:chOff x="271" y="699"/>
              <a:chExt cx="896" cy="538"/>
            </a:xfrm>
          </p:grpSpPr>
          <p:sp>
            <p:nvSpPr>
              <p:cNvPr id="3145" name="AutoShape 19"/>
              <p:cNvSpPr>
                <a:spLocks noChangeArrowheads="1"/>
              </p:cNvSpPr>
              <p:nvPr/>
            </p:nvSpPr>
            <p:spPr bwMode="auto">
              <a:xfrm>
                <a:off x="713" y="821"/>
                <a:ext cx="237" cy="13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ru-RU"/>
              </a:p>
            </p:txBody>
          </p:sp>
          <p:pic>
            <p:nvPicPr>
              <p:cNvPr id="3146" name="Picture 20" descr="analog_camera_right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271" y="699"/>
                <a:ext cx="896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40" name="Picture 71" descr="http://tbn0.google.com/images?q=tbn:675Kl3Jg-cYrjM:http://www.webcamproshop.com/v/vspfiles/photos/IF-2004-2T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23924" y="5082919"/>
              <a:ext cx="388839" cy="297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41" name="Picture 71" descr="http://tbn0.google.com/images?q=tbn:675Kl3Jg-cYrjM:http://www.webcamproshop.com/v/vspfiles/photos/IF-2004-2T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23924" y="5446335"/>
              <a:ext cx="388839" cy="297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42" name="Picture 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323924" y="2951529"/>
              <a:ext cx="399757" cy="347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43" name="Picture 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323924" y="3378249"/>
              <a:ext cx="399757" cy="347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44" name="Picture 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323924" y="3776834"/>
              <a:ext cx="399757" cy="347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133" name="Straight Connector 162"/>
          <p:cNvCxnSpPr>
            <a:cxnSpLocks noChangeShapeType="1"/>
          </p:cNvCxnSpPr>
          <p:nvPr/>
        </p:nvCxnSpPr>
        <p:spPr bwMode="auto">
          <a:xfrm>
            <a:off x="558800" y="1676400"/>
            <a:ext cx="557213" cy="249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34" name="Straight Connector 160"/>
          <p:cNvCxnSpPr>
            <a:cxnSpLocks noChangeShapeType="1"/>
          </p:cNvCxnSpPr>
          <p:nvPr/>
        </p:nvCxnSpPr>
        <p:spPr bwMode="auto">
          <a:xfrm flipV="1">
            <a:off x="973138" y="4419600"/>
            <a:ext cx="381000" cy="2936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35" name="Straight Connector 164"/>
          <p:cNvCxnSpPr>
            <a:cxnSpLocks noChangeShapeType="1"/>
          </p:cNvCxnSpPr>
          <p:nvPr/>
        </p:nvCxnSpPr>
        <p:spPr bwMode="auto">
          <a:xfrm flipV="1">
            <a:off x="846138" y="3478213"/>
            <a:ext cx="573087" cy="244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3180" name="Picture 108" descr="log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12063" y="6523038"/>
            <a:ext cx="1531937" cy="334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57309 -7.40741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133350"/>
            <a:ext cx="7207250" cy="752475"/>
          </a:xfrm>
        </p:spPr>
        <p:txBody>
          <a:bodyPr/>
          <a:lstStyle/>
          <a:p>
            <a:r>
              <a:rPr lang="ru-RU" b="1" smtClean="0">
                <a:latin typeface="Calibri" pitchFamily="34" charset="0"/>
              </a:rPr>
              <a:t>Сравнительный анализ</a:t>
            </a:r>
            <a:r>
              <a:rPr lang="en-US" b="1" smtClean="0">
                <a:latin typeface="Calibri" pitchFamily="34" charset="0"/>
              </a:rPr>
              <a:t> 100 </a:t>
            </a:r>
            <a:r>
              <a:rPr lang="ru-RU" b="1" smtClean="0">
                <a:latin typeface="Calibri" pitchFamily="34" charset="0"/>
              </a:rPr>
              <a:t>камер</a:t>
            </a:r>
            <a:endParaRPr lang="en-US" b="1" smtClean="0">
              <a:latin typeface="Calibri" pitchFamily="34" charset="0"/>
            </a:endParaRPr>
          </a:p>
        </p:txBody>
      </p:sp>
      <p:sp>
        <p:nvSpPr>
          <p:cNvPr id="59394" name="TextBox 55"/>
          <p:cNvSpPr txBox="1">
            <a:spLocks noChangeArrowheads="1"/>
          </p:cNvSpPr>
          <p:nvPr/>
        </p:nvSpPr>
        <p:spPr bwMode="auto">
          <a:xfrm>
            <a:off x="168275" y="1566863"/>
            <a:ext cx="12398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latin typeface="Calibri" pitchFamily="34" charset="0"/>
                <a:cs typeface="Calibri" pitchFamily="34" charset="0"/>
              </a:rPr>
              <a:t>3 </a:t>
            </a:r>
            <a:r>
              <a:rPr lang="ru-RU" sz="1400" b="1">
                <a:latin typeface="Calibri" pitchFamily="34" charset="0"/>
                <a:cs typeface="Calibri" pitchFamily="34" charset="0"/>
              </a:rPr>
              <a:t>сервера</a:t>
            </a:r>
            <a:endParaRPr lang="en-US" sz="1400" b="1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sz="1400" b="1">
                <a:latin typeface="Calibri" pitchFamily="34" charset="0"/>
                <a:cs typeface="Calibri" pitchFamily="34" charset="0"/>
              </a:rPr>
              <a:t>необходимо</a:t>
            </a:r>
            <a:r>
              <a:rPr lang="en-US" sz="1400" b="1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>
                <a:latin typeface="Calibri" pitchFamily="34" charset="0"/>
                <a:cs typeface="Calibri" pitchFamily="34" charset="0"/>
              </a:rPr>
              <a:t>для </a:t>
            </a:r>
            <a:r>
              <a:rPr lang="en-US" sz="1400" b="1">
                <a:latin typeface="Calibri" pitchFamily="34" charset="0"/>
                <a:cs typeface="Calibri" pitchFamily="34" charset="0"/>
              </a:rPr>
              <a:t>NVR</a:t>
            </a:r>
            <a:endParaRPr lang="ru-RU" sz="1400" b="1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en-US" sz="1400" b="1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en-US" sz="1400" b="1">
                <a:latin typeface="Calibri" pitchFamily="34" charset="0"/>
                <a:cs typeface="Calibri" pitchFamily="34" charset="0"/>
              </a:rPr>
              <a:t>30 </a:t>
            </a:r>
            <a:r>
              <a:rPr lang="ru-RU" sz="1400" b="1">
                <a:latin typeface="Calibri" pitchFamily="34" charset="0"/>
                <a:cs typeface="Calibri" pitchFamily="34" charset="0"/>
              </a:rPr>
              <a:t>Тб для хранения информации 15 дней</a:t>
            </a:r>
            <a:endParaRPr lang="en-US" sz="1100" b="1" i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9395" name="Group 48"/>
          <p:cNvGrpSpPr>
            <a:grpSpLocks/>
          </p:cNvGrpSpPr>
          <p:nvPr/>
        </p:nvGrpSpPr>
        <p:grpSpPr bwMode="auto">
          <a:xfrm>
            <a:off x="3305175" y="860425"/>
            <a:ext cx="2338388" cy="5526088"/>
            <a:chOff x="2848447" y="1202864"/>
            <a:chExt cx="2056973" cy="5245696"/>
          </a:xfrm>
        </p:grpSpPr>
        <p:sp>
          <p:nvSpPr>
            <p:cNvPr id="59423" name="Rectangle 92"/>
            <p:cNvSpPr>
              <a:spLocks noChangeArrowheads="1"/>
            </p:cNvSpPr>
            <p:nvPr/>
          </p:nvSpPr>
          <p:spPr bwMode="auto">
            <a:xfrm>
              <a:off x="2848447" y="4607902"/>
              <a:ext cx="2056973" cy="1840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200" b="1" u="sng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Преимущества </a:t>
              </a:r>
              <a:r>
                <a:rPr lang="en-US" sz="1200" b="1" u="sng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Pivot3 </a:t>
              </a:r>
            </a:p>
            <a:p>
              <a:pPr eaLnBrk="0" hangingPunct="0"/>
              <a:r>
                <a:rPr lang="en-US" sz="1200">
                  <a:latin typeface="Calibri" pitchFamily="34" charset="0"/>
                  <a:cs typeface="Calibri" pitchFamily="34" charset="0"/>
                </a:rPr>
                <a:t>- </a:t>
              </a:r>
              <a:r>
                <a:rPr lang="ru-RU" sz="1200">
                  <a:latin typeface="Calibri" pitchFamily="34" charset="0"/>
                  <a:cs typeface="Calibri" pitchFamily="34" charset="0"/>
                </a:rPr>
                <a:t>Не ограничен </a:t>
              </a:r>
              <a:r>
                <a:rPr lang="en-US" sz="1200">
                  <a:latin typeface="Calibri" pitchFamily="34" charset="0"/>
                  <a:cs typeface="Calibri" pitchFamily="34" charset="0"/>
                </a:rPr>
                <a:t>45 </a:t>
              </a:r>
              <a:r>
                <a:rPr lang="ru-RU" sz="1200">
                  <a:latin typeface="Calibri" pitchFamily="34" charset="0"/>
                  <a:cs typeface="Calibri" pitchFamily="34" charset="0"/>
                </a:rPr>
                <a:t>дисками</a:t>
              </a:r>
              <a:endParaRPr lang="en-US" sz="1200">
                <a:latin typeface="Calibri" pitchFamily="34" charset="0"/>
                <a:cs typeface="Calibri" pitchFamily="34" charset="0"/>
              </a:endParaRPr>
            </a:p>
            <a:p>
              <a:pPr eaLnBrk="0" hangingPunct="0">
                <a:buFontTx/>
                <a:buChar char="-"/>
              </a:pPr>
              <a:r>
                <a:rPr lang="en-US" sz="1200">
                  <a:latin typeface="Calibri" pitchFamily="34" charset="0"/>
                  <a:cs typeface="Calibri" pitchFamily="34" charset="0"/>
                </a:rPr>
                <a:t> 8x </a:t>
              </a:r>
              <a:r>
                <a:rPr lang="ru-RU" sz="1200">
                  <a:latin typeface="Calibri" pitchFamily="34" charset="0"/>
                  <a:cs typeface="Calibri" pitchFamily="34" charset="0"/>
                </a:rPr>
                <a:t>производительность</a:t>
              </a:r>
              <a:endParaRPr lang="en-US" sz="1200">
                <a:latin typeface="Calibri" pitchFamily="34" charset="0"/>
                <a:cs typeface="Calibri" pitchFamily="34" charset="0"/>
              </a:endParaRPr>
            </a:p>
            <a:p>
              <a:pPr eaLnBrk="0" hangingPunct="0">
                <a:buFontTx/>
                <a:buChar char="-"/>
              </a:pPr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Обеспечение доступности </a:t>
              </a:r>
            </a:p>
            <a:p>
              <a:pPr eaLnBrk="0" hangingPunct="0"/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серверных приложений при</a:t>
              </a:r>
            </a:p>
            <a:p>
              <a:pPr eaLnBrk="0" hangingPunct="0"/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сбоях в системе</a:t>
              </a:r>
              <a:endParaRPr lang="en-US" sz="12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eaLnBrk="0" hangingPunct="0">
                <a:buFontTx/>
                <a:buChar char="-"/>
              </a:pPr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Обеспечивает непрерывную</a:t>
              </a:r>
            </a:p>
            <a:p>
              <a:pPr eaLnBrk="0" hangingPunct="0"/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работу системы даже при</a:t>
              </a:r>
            </a:p>
            <a:p>
              <a:pPr eaLnBrk="0" hangingPunct="0"/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неполадках в отдельной</a:t>
              </a:r>
            </a:p>
            <a:p>
              <a:pPr eaLnBrk="0" hangingPunct="0"/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машине</a:t>
              </a:r>
            </a:p>
          </p:txBody>
        </p:sp>
        <p:grpSp>
          <p:nvGrpSpPr>
            <p:cNvPr id="59424" name="Group 44"/>
            <p:cNvGrpSpPr>
              <a:grpSpLocks/>
            </p:cNvGrpSpPr>
            <p:nvPr/>
          </p:nvGrpSpPr>
          <p:grpSpPr bwMode="auto">
            <a:xfrm>
              <a:off x="3047997" y="1600234"/>
              <a:ext cx="1531903" cy="2895816"/>
              <a:chOff x="3047997" y="1600234"/>
              <a:chExt cx="1531903" cy="2895816"/>
            </a:xfrm>
          </p:grpSpPr>
          <p:pic>
            <p:nvPicPr>
              <p:cNvPr id="59426" name="Picture 6" descr="http://t1.gstatic.com/images?q=tbn:o4sFwaYRFtsXgM:http://img.article.pchome.net/00/16/19/13/12-8-Dell-PowerVault-MD3000-01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047997" y="3538562"/>
                <a:ext cx="1524647" cy="957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27" name="Picture 6" descr="http://t1.gstatic.com/images?q=tbn:o4sFwaYRFtsXgM:http://img.article.pchome.net/00/16/19/13/12-8-Dell-PowerVault-MD3000-01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048000" y="2961674"/>
                <a:ext cx="1524647" cy="957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28" name="Picture 4" descr="http://t1.gstatic.com/images?q=tbn:KLUtcoXPstcz3M:http://image.dell.com/assets/02070040-009_f.jp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110857" y="1600234"/>
                <a:ext cx="1427938" cy="34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29" name="Picture 4" descr="http://t1.gstatic.com/images?q=tbn:KLUtcoXPstcz3M:http://image.dell.com/assets/02070040-009_f.jp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110857" y="1958688"/>
                <a:ext cx="1427938" cy="34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30" name="Picture 6" descr="http://t1.gstatic.com/images?q=tbn:o4sFwaYRFtsXgM:http://img.article.pchome.net/00/16/19/13/12-8-Dell-PowerVault-MD3000-01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055253" y="2334380"/>
                <a:ext cx="1524647" cy="957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31" name="Picture 4" descr="http://t1.gstatic.com/images?q=tbn:KLUtcoXPstcz3M:http://image.dell.com/assets/02070040-009_f.jp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110857" y="2317143"/>
                <a:ext cx="1427938" cy="34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9425" name="TextBox 40"/>
            <p:cNvSpPr txBox="1">
              <a:spLocks noChangeArrowheads="1"/>
            </p:cNvSpPr>
            <p:nvPr/>
          </p:nvSpPr>
          <p:spPr bwMode="auto">
            <a:xfrm>
              <a:off x="3134820" y="1202864"/>
              <a:ext cx="1585666" cy="379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latin typeface="Calibri" pitchFamily="34" charset="0"/>
                  <a:cs typeface="Calibri" pitchFamily="34" charset="0"/>
                </a:rPr>
                <a:t>15U </a:t>
              </a:r>
              <a:r>
                <a:rPr lang="ru-RU" sz="2000">
                  <a:latin typeface="Calibri" pitchFamily="34" charset="0"/>
                  <a:cs typeface="Calibri" pitchFamily="34" charset="0"/>
                </a:rPr>
                <a:t>Брэнд</a:t>
              </a:r>
              <a:r>
                <a:rPr lang="en-US" sz="2000">
                  <a:latin typeface="Calibri" pitchFamily="34" charset="0"/>
                  <a:cs typeface="Calibri" pitchFamily="34" charset="0"/>
                </a:rPr>
                <a:t> Y</a:t>
              </a:r>
            </a:p>
          </p:txBody>
        </p:sp>
      </p:grpSp>
      <p:grpSp>
        <p:nvGrpSpPr>
          <p:cNvPr id="59396" name="Group 47"/>
          <p:cNvGrpSpPr>
            <a:grpSpLocks/>
          </p:cNvGrpSpPr>
          <p:nvPr/>
        </p:nvGrpSpPr>
        <p:grpSpPr bwMode="auto">
          <a:xfrm>
            <a:off x="1376363" y="863600"/>
            <a:ext cx="2057400" cy="5529263"/>
            <a:chOff x="914400" y="1143000"/>
            <a:chExt cx="2057023" cy="5300943"/>
          </a:xfrm>
        </p:grpSpPr>
        <p:grpSp>
          <p:nvGrpSpPr>
            <p:cNvPr id="59413" name="Group 37"/>
            <p:cNvGrpSpPr>
              <a:grpSpLocks/>
            </p:cNvGrpSpPr>
            <p:nvPr/>
          </p:nvGrpSpPr>
          <p:grpSpPr bwMode="auto">
            <a:xfrm>
              <a:off x="1066800" y="1524000"/>
              <a:ext cx="1473200" cy="3051175"/>
              <a:chOff x="4724400" y="1676400"/>
              <a:chExt cx="1473200" cy="3051175"/>
            </a:xfrm>
          </p:grpSpPr>
          <p:pic>
            <p:nvPicPr>
              <p:cNvPr id="59416" name="Picture 43" descr="Intransa grey.JP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724400" y="1676400"/>
                <a:ext cx="1447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17" name="Picture 43" descr="Intransa grey.JP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724400" y="1981200"/>
                <a:ext cx="1447800" cy="39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18" name="Picture 60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724400" y="4101769"/>
                <a:ext cx="1451432" cy="625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19" name="Picture 60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731654" y="3581400"/>
                <a:ext cx="1451432" cy="625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20" name="Picture 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747159" y="2717069"/>
                <a:ext cx="1443184" cy="940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21" name="Picture 49" descr="Intransa pcu.JPG"/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731654" y="2438400"/>
                <a:ext cx="1465946" cy="419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22" name="Picture 47" descr="Intransa grey.JP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724401" y="2294699"/>
                <a:ext cx="1447800" cy="39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9414" name="TextBox 39"/>
            <p:cNvSpPr txBox="1">
              <a:spLocks noChangeArrowheads="1"/>
            </p:cNvSpPr>
            <p:nvPr/>
          </p:nvSpPr>
          <p:spPr bwMode="auto">
            <a:xfrm>
              <a:off x="990600" y="1143000"/>
              <a:ext cx="1595345" cy="383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latin typeface="Calibri" pitchFamily="34" charset="0"/>
                  <a:cs typeface="Calibri" pitchFamily="34" charset="0"/>
                </a:rPr>
                <a:t>16U </a:t>
              </a:r>
              <a:r>
                <a:rPr lang="ru-RU" sz="2000">
                  <a:latin typeface="Calibri" pitchFamily="34" charset="0"/>
                  <a:cs typeface="Calibri" pitchFamily="34" charset="0"/>
                </a:rPr>
                <a:t>Брэнд</a:t>
              </a:r>
              <a:r>
                <a:rPr lang="en-US" sz="2000">
                  <a:latin typeface="Calibri" pitchFamily="34" charset="0"/>
                  <a:cs typeface="Calibri" pitchFamily="34" charset="0"/>
                </a:rPr>
                <a:t> X</a:t>
              </a:r>
            </a:p>
          </p:txBody>
        </p:sp>
        <p:sp>
          <p:nvSpPr>
            <p:cNvPr id="59415" name="Rectangle 44"/>
            <p:cNvSpPr>
              <a:spLocks noChangeArrowheads="1"/>
            </p:cNvSpPr>
            <p:nvPr/>
          </p:nvSpPr>
          <p:spPr bwMode="auto">
            <a:xfrm>
              <a:off x="914400" y="4584663"/>
              <a:ext cx="2057023" cy="1859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200" b="1" u="sng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Преимущества </a:t>
              </a:r>
              <a:r>
                <a:rPr lang="en-US" sz="1200" b="1" u="sng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Pivot3 </a:t>
              </a:r>
            </a:p>
            <a:p>
              <a:pPr eaLnBrk="0" hangingPunct="0">
                <a:buFontTx/>
                <a:buChar char="-"/>
              </a:pPr>
              <a:r>
                <a:rPr lang="en-US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RAID6</a:t>
              </a:r>
            </a:p>
            <a:p>
              <a:pPr eaLnBrk="0" hangingPunct="0">
                <a:buFontTx/>
                <a:buChar char="-"/>
              </a:pPr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Обеспечение доступности </a:t>
              </a:r>
            </a:p>
            <a:p>
              <a:pPr eaLnBrk="0" hangingPunct="0"/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серверных приложений при</a:t>
              </a:r>
            </a:p>
            <a:p>
              <a:pPr eaLnBrk="0" hangingPunct="0"/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сбоях в системе</a:t>
              </a:r>
              <a:endParaRPr lang="en-US" sz="12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eaLnBrk="0" hangingPunct="0">
                <a:buFontTx/>
                <a:buChar char="-"/>
              </a:pPr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Обеспечивает непрерывную</a:t>
              </a:r>
            </a:p>
            <a:p>
              <a:pPr eaLnBrk="0" hangingPunct="0"/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работу системы даже при</a:t>
              </a:r>
            </a:p>
            <a:p>
              <a:pPr eaLnBrk="0" hangingPunct="0"/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неполадках в отдельной</a:t>
              </a:r>
            </a:p>
            <a:p>
              <a:pPr eaLnBrk="0" hangingPunct="0"/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машине</a:t>
              </a:r>
            </a:p>
          </p:txBody>
        </p:sp>
      </p:grpSp>
      <p:grpSp>
        <p:nvGrpSpPr>
          <p:cNvPr id="59397" name="Group 50"/>
          <p:cNvGrpSpPr>
            <a:grpSpLocks/>
          </p:cNvGrpSpPr>
          <p:nvPr/>
        </p:nvGrpSpPr>
        <p:grpSpPr bwMode="auto">
          <a:xfrm>
            <a:off x="7323138" y="884238"/>
            <a:ext cx="1563687" cy="1768475"/>
            <a:chOff x="6894513" y="1174611"/>
            <a:chExt cx="1563687" cy="1773068"/>
          </a:xfrm>
        </p:grpSpPr>
        <p:grpSp>
          <p:nvGrpSpPr>
            <p:cNvPr id="59407" name="Group 43"/>
            <p:cNvGrpSpPr>
              <a:grpSpLocks/>
            </p:cNvGrpSpPr>
            <p:nvPr/>
          </p:nvGrpSpPr>
          <p:grpSpPr bwMode="auto">
            <a:xfrm>
              <a:off x="6894513" y="1549401"/>
              <a:ext cx="1563687" cy="1398278"/>
              <a:chOff x="6894513" y="1549401"/>
              <a:chExt cx="1563687" cy="1398278"/>
            </a:xfrm>
          </p:grpSpPr>
          <p:pic>
            <p:nvPicPr>
              <p:cNvPr id="59409" name="Picture 34" descr="Beauty cropped.JPG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894513" y="2556935"/>
                <a:ext cx="1563687" cy="390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10" name="Picture 36" descr="Beauty cropped.JPG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894513" y="2218267"/>
                <a:ext cx="1563687" cy="390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11" name="Picture 37" descr="Beauty cropped.JPG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894513" y="1880595"/>
                <a:ext cx="1563687" cy="390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12" name="Picture 38" descr="Beauty cropped.JPG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894513" y="1549401"/>
                <a:ext cx="1563687" cy="390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9408" name="TextBox 42"/>
            <p:cNvSpPr txBox="1">
              <a:spLocks noChangeArrowheads="1"/>
            </p:cNvSpPr>
            <p:nvPr/>
          </p:nvSpPr>
          <p:spPr bwMode="auto">
            <a:xfrm>
              <a:off x="7102365" y="1174611"/>
              <a:ext cx="1296624" cy="401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latin typeface="Calibri" pitchFamily="34" charset="0"/>
                  <a:cs typeface="Calibri" pitchFamily="34" charset="0"/>
                </a:rPr>
                <a:t>8U Pivot3</a:t>
              </a:r>
            </a:p>
          </p:txBody>
        </p:sp>
      </p:grpSp>
      <p:grpSp>
        <p:nvGrpSpPr>
          <p:cNvPr id="59398" name="Group 49"/>
          <p:cNvGrpSpPr>
            <a:grpSpLocks/>
          </p:cNvGrpSpPr>
          <p:nvPr/>
        </p:nvGrpSpPr>
        <p:grpSpPr bwMode="auto">
          <a:xfrm>
            <a:off x="5243513" y="882650"/>
            <a:ext cx="2143125" cy="6254750"/>
            <a:chOff x="4780721" y="1203491"/>
            <a:chExt cx="2143540" cy="5999177"/>
          </a:xfrm>
        </p:grpSpPr>
        <p:sp>
          <p:nvSpPr>
            <p:cNvPr id="59400" name="TextBox 41"/>
            <p:cNvSpPr txBox="1">
              <a:spLocks noChangeArrowheads="1"/>
            </p:cNvSpPr>
            <p:nvPr/>
          </p:nvSpPr>
          <p:spPr bwMode="auto">
            <a:xfrm>
              <a:off x="4789774" y="1203491"/>
              <a:ext cx="1630625" cy="679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latin typeface="Calibri" pitchFamily="34" charset="0"/>
                  <a:cs typeface="Calibri" pitchFamily="34" charset="0"/>
                </a:rPr>
                <a:t>10U  </a:t>
              </a:r>
              <a:r>
                <a:rPr lang="ru-RU" sz="2000">
                  <a:latin typeface="Calibri" pitchFamily="34" charset="0"/>
                  <a:cs typeface="Calibri" pitchFamily="34" charset="0"/>
                </a:rPr>
                <a:t>Брэнд</a:t>
              </a:r>
              <a:r>
                <a:rPr lang="en-US" sz="2000">
                  <a:latin typeface="Calibri" pitchFamily="34" charset="0"/>
                  <a:cs typeface="Calibri" pitchFamily="34" charset="0"/>
                </a:rPr>
                <a:t> Z</a:t>
              </a:r>
            </a:p>
            <a:p>
              <a:pPr eaLnBrk="0" hangingPunct="0"/>
              <a:endParaRPr lang="en-US" sz="2000"/>
            </a:p>
          </p:txBody>
        </p:sp>
        <p:sp>
          <p:nvSpPr>
            <p:cNvPr id="59401" name="Rectangle 45"/>
            <p:cNvSpPr>
              <a:spLocks noChangeArrowheads="1"/>
            </p:cNvSpPr>
            <p:nvPr/>
          </p:nvSpPr>
          <p:spPr bwMode="auto">
            <a:xfrm>
              <a:off x="4780721" y="4457022"/>
              <a:ext cx="2143540" cy="2745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200" b="1" u="sng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Преимущества </a:t>
              </a:r>
              <a:r>
                <a:rPr lang="en-US" sz="1200" b="1" u="sng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Pivot3 </a:t>
              </a:r>
            </a:p>
            <a:p>
              <a:pPr eaLnBrk="0" hangingPunct="0"/>
              <a:r>
                <a:rPr lang="en-US" sz="1200">
                  <a:latin typeface="Calibri" pitchFamily="34" charset="0"/>
                  <a:cs typeface="Calibri" pitchFamily="34" charset="0"/>
                </a:rPr>
                <a:t>- </a:t>
              </a:r>
              <a:r>
                <a:rPr lang="ru-RU" sz="1200">
                  <a:latin typeface="Calibri" pitchFamily="34" charset="0"/>
                  <a:cs typeface="Calibri" pitchFamily="34" charset="0"/>
                </a:rPr>
                <a:t>Не ограничен </a:t>
              </a:r>
              <a:r>
                <a:rPr lang="en-US" sz="1200">
                  <a:latin typeface="Calibri" pitchFamily="34" charset="0"/>
                  <a:cs typeface="Calibri" pitchFamily="34" charset="0"/>
                </a:rPr>
                <a:t>42 </a:t>
              </a:r>
              <a:r>
                <a:rPr lang="ru-RU" sz="1200">
                  <a:latin typeface="Calibri" pitchFamily="34" charset="0"/>
                  <a:cs typeface="Calibri" pitchFamily="34" charset="0"/>
                </a:rPr>
                <a:t>дисками</a:t>
              </a:r>
              <a:endParaRPr lang="en-US" sz="1200">
                <a:latin typeface="Calibri" pitchFamily="34" charset="0"/>
                <a:cs typeface="Calibri" pitchFamily="34" charset="0"/>
              </a:endParaRPr>
            </a:p>
            <a:p>
              <a:pPr eaLnBrk="0" hangingPunct="0">
                <a:buFontTx/>
                <a:buChar char="-"/>
              </a:pPr>
              <a:r>
                <a:rPr lang="en-US" sz="1200">
                  <a:latin typeface="Calibri" pitchFamily="34" charset="0"/>
                  <a:cs typeface="Calibri" pitchFamily="34" charset="0"/>
                </a:rPr>
                <a:t> 8x</a:t>
              </a:r>
              <a:r>
                <a:rPr lang="ru-RU" sz="1200">
                  <a:latin typeface="Calibri" pitchFamily="34" charset="0"/>
                  <a:cs typeface="Calibri" pitchFamily="34" charset="0"/>
                </a:rPr>
                <a:t> производительность</a:t>
              </a:r>
              <a:endParaRPr lang="en-US" sz="1200">
                <a:latin typeface="Calibri" pitchFamily="34" charset="0"/>
                <a:cs typeface="Calibri" pitchFamily="34" charset="0"/>
              </a:endParaRPr>
            </a:p>
            <a:p>
              <a:pPr eaLnBrk="0" hangingPunct="0">
                <a:buFontTx/>
                <a:buChar char="-"/>
              </a:pPr>
              <a:r>
                <a:rPr lang="en-US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Доступ к дискам на лицевой стороне машины</a:t>
              </a:r>
            </a:p>
            <a:p>
              <a:pPr eaLnBrk="0" hangingPunct="0">
                <a:buFontTx/>
                <a:buChar char="-"/>
              </a:pPr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Обеспечение доступности </a:t>
              </a:r>
            </a:p>
            <a:p>
              <a:pPr eaLnBrk="0" hangingPunct="0"/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серверных приложений при</a:t>
              </a:r>
            </a:p>
            <a:p>
              <a:pPr eaLnBrk="0" hangingPunct="0"/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сбоях в системе</a:t>
              </a:r>
            </a:p>
            <a:p>
              <a:pPr eaLnBrk="0" hangingPunct="0">
                <a:buFontTx/>
                <a:buChar char="-"/>
              </a:pPr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Обеспечивает непрерывную</a:t>
              </a:r>
            </a:p>
            <a:p>
              <a:pPr eaLnBrk="0" hangingPunct="0"/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работу системы даже при</a:t>
              </a:r>
            </a:p>
            <a:p>
              <a:pPr eaLnBrk="0" hangingPunct="0"/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неполадках в отдельной</a:t>
              </a:r>
            </a:p>
            <a:p>
              <a:pPr eaLnBrk="0" hangingPunct="0"/>
              <a:r>
                <a:rPr lang="ru-RU" sz="1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машине</a:t>
              </a:r>
            </a:p>
            <a:p>
              <a:pPr eaLnBrk="0" hangingPunct="0"/>
              <a:endParaRPr lang="en-US" sz="1200">
                <a:solidFill>
                  <a:srgbClr val="000000"/>
                </a:solidFill>
              </a:endParaRPr>
            </a:p>
            <a:p>
              <a:pPr eaLnBrk="0" hangingPunct="0">
                <a:buFontTx/>
                <a:buChar char="-"/>
              </a:pPr>
              <a:endParaRPr lang="en-US" sz="1200">
                <a:solidFill>
                  <a:srgbClr val="000000"/>
                </a:solidFill>
              </a:endParaRPr>
            </a:p>
            <a:p>
              <a:pPr eaLnBrk="0" hangingPunct="0"/>
              <a:endParaRPr lang="en-US" sz="1200"/>
            </a:p>
          </p:txBody>
        </p:sp>
        <p:grpSp>
          <p:nvGrpSpPr>
            <p:cNvPr id="59402" name="Group 45"/>
            <p:cNvGrpSpPr>
              <a:grpSpLocks/>
            </p:cNvGrpSpPr>
            <p:nvPr/>
          </p:nvGrpSpPr>
          <p:grpSpPr bwMode="auto">
            <a:xfrm>
              <a:off x="4826000" y="1600200"/>
              <a:ext cx="1574800" cy="1828800"/>
              <a:chOff x="4826000" y="1600200"/>
              <a:chExt cx="1574800" cy="1828800"/>
            </a:xfrm>
          </p:grpSpPr>
          <p:pic>
            <p:nvPicPr>
              <p:cNvPr id="59403" name="Picture 39" descr="Nexsan.JPG"/>
              <p:cNvPicPr>
                <a:picLocks noChangeAspect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826000" y="2238622"/>
                <a:ext cx="1574800" cy="1190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04" name="Picture 4" descr="http://t1.gstatic.com/images?q=tbn:KLUtcoXPstcz3M:http://image.dell.com/assets/02070040-009_f.jp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896662" y="1600200"/>
                <a:ext cx="1427938" cy="34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05" name="Picture 4" descr="http://t1.gstatic.com/images?q=tbn:KLUtcoXPstcz3M:http://image.dell.com/assets/02070040-009_f.jp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896662" y="1958654"/>
                <a:ext cx="1427938" cy="34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06" name="Picture 4" descr="http://t1.gstatic.com/images?q=tbn:KLUtcoXPstcz3M:http://image.dell.com/assets/02070040-009_f.jp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896662" y="2317109"/>
                <a:ext cx="1427938" cy="34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9399" name="TextBox 41"/>
          <p:cNvSpPr txBox="1">
            <a:spLocks noChangeArrowheads="1"/>
          </p:cNvSpPr>
          <p:nvPr/>
        </p:nvSpPr>
        <p:spPr bwMode="auto">
          <a:xfrm>
            <a:off x="1028700" y="6483350"/>
            <a:ext cx="815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i="1">
                <a:latin typeface="Calibri" pitchFamily="34" charset="0"/>
                <a:ea typeface="ＭＳ Ｐゴシック" pitchFamily="34" charset="-128"/>
              </a:rPr>
              <a:t>Пример:</a:t>
            </a:r>
            <a:r>
              <a:rPr lang="en-US" sz="1200" i="1">
                <a:latin typeface="Calibri" pitchFamily="34" charset="0"/>
                <a:ea typeface="ＭＳ Ｐゴシック" pitchFamily="34" charset="-128"/>
              </a:rPr>
              <a:t> 100 </a:t>
            </a:r>
            <a:r>
              <a:rPr lang="ru-RU" sz="1200" i="1">
                <a:latin typeface="Calibri" pitchFamily="34" charset="0"/>
                <a:ea typeface="ＭＳ Ｐゴシック" pitchFamily="34" charset="-128"/>
              </a:rPr>
              <a:t>камер</a:t>
            </a:r>
            <a:r>
              <a:rPr lang="en-US" sz="1200" i="1">
                <a:latin typeface="Calibri" pitchFamily="34" charset="0"/>
                <a:ea typeface="ＭＳ Ｐゴシック" pitchFamily="34" charset="-128"/>
              </a:rPr>
              <a:t>; 4CIF, MJPEG, 15</a:t>
            </a:r>
            <a:r>
              <a:rPr lang="ru-RU" sz="1200" i="1">
                <a:latin typeface="Calibri" pitchFamily="34" charset="0"/>
                <a:ea typeface="ＭＳ Ｐゴシック" pitchFamily="34" charset="-128"/>
              </a:rPr>
              <a:t> кадров в сек</a:t>
            </a:r>
            <a:r>
              <a:rPr lang="en-US" sz="1200" i="1">
                <a:latin typeface="Calibri" pitchFamily="34" charset="0"/>
                <a:ea typeface="ＭＳ Ｐゴシック" pitchFamily="34" charset="-128"/>
              </a:rPr>
              <a:t>, 50% </a:t>
            </a:r>
            <a:r>
              <a:rPr lang="ru-RU" sz="1200" i="1">
                <a:latin typeface="Calibri" pitchFamily="34" charset="0"/>
                <a:ea typeface="ＭＳ Ｐゴシック" pitchFamily="34" charset="-128"/>
              </a:rPr>
              <a:t>движения</a:t>
            </a:r>
            <a:endParaRPr lang="en-US" sz="1200" i="1">
              <a:latin typeface="Calibri" pitchFamily="34" charset="0"/>
            </a:endParaRPr>
          </a:p>
        </p:txBody>
      </p:sp>
      <p:pic>
        <p:nvPicPr>
          <p:cNvPr id="59433" name="Picture 41" descr="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12063" y="6523038"/>
            <a:ext cx="1531937" cy="334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0"/>
          <p:cNvSpPr>
            <a:spLocks noChangeArrowheads="1"/>
          </p:cNvSpPr>
          <p:nvPr/>
        </p:nvSpPr>
        <p:spPr bwMode="auto">
          <a:xfrm>
            <a:off x="5080000" y="3171825"/>
            <a:ext cx="3903663" cy="1763713"/>
          </a:xfrm>
          <a:prstGeom prst="rect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pic>
        <p:nvPicPr>
          <p:cNvPr id="61442" name="Picture 6" descr="HP ProLiant DL380 G5 Server series - HP ProLiant DL Serv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4313" y="2206625"/>
            <a:ext cx="14763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6" descr="HP ProLiant DL380 G5 Server series - HP ProLiant DL Serv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75" y="1058863"/>
            <a:ext cx="1477963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5" descr="Beauty cropp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2075" y="4511675"/>
            <a:ext cx="1452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57188"/>
            <a:ext cx="7620000" cy="547687"/>
          </a:xfrm>
        </p:spPr>
        <p:txBody>
          <a:bodyPr/>
          <a:lstStyle/>
          <a:p>
            <a:r>
              <a:rPr lang="ru-RU" b="1" smtClean="0">
                <a:latin typeface="Calibri" pitchFamily="34" charset="0"/>
              </a:rPr>
              <a:t>Сравнительный анализ  </a:t>
            </a:r>
            <a:r>
              <a:rPr lang="en-US" b="1" smtClean="0">
                <a:latin typeface="Calibri" pitchFamily="34" charset="0"/>
              </a:rPr>
              <a:t>300 </a:t>
            </a:r>
            <a:r>
              <a:rPr lang="ru-RU" b="1" smtClean="0">
                <a:latin typeface="Calibri" pitchFamily="34" charset="0"/>
              </a:rPr>
              <a:t>камер</a:t>
            </a:r>
            <a:endParaRPr lang="en-US" b="1" smtClean="0">
              <a:latin typeface="Calibri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371600" y="6538913"/>
            <a:ext cx="3513138" cy="254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050" i="1" dirty="0">
                <a:latin typeface="Calibri" pitchFamily="34" charset="0"/>
                <a:cs typeface="+mn-cs"/>
              </a:rPr>
              <a:t>Исходные данные: </a:t>
            </a:r>
            <a:r>
              <a:rPr lang="en-US" sz="1050" i="1" dirty="0">
                <a:latin typeface="Calibri" pitchFamily="34" charset="0"/>
                <a:cs typeface="+mn-cs"/>
              </a:rPr>
              <a:t> 2CIF, MJPEG, 7.5fps, 30 </a:t>
            </a:r>
            <a:r>
              <a:rPr lang="ru-RU" sz="1050" i="1" dirty="0">
                <a:latin typeface="Calibri" pitchFamily="34" charset="0"/>
                <a:cs typeface="+mn-cs"/>
              </a:rPr>
              <a:t>дней хранения</a:t>
            </a:r>
            <a:endParaRPr lang="en-US" sz="1400" dirty="0">
              <a:latin typeface="Calibri" pitchFamily="34" charset="0"/>
              <a:cs typeface="+mn-cs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1528763" y="5008563"/>
            <a:ext cx="72453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u="sng">
                <a:solidFill>
                  <a:srgbClr val="000000"/>
                </a:solidFill>
              </a:rPr>
              <a:t>Attribute		HP		Pivot3	</a:t>
            </a:r>
          </a:p>
          <a:p>
            <a:pPr eaLnBrk="0" hangingPunct="0"/>
            <a:r>
              <a:rPr lang="ru-RU" sz="1200"/>
              <a:t>Емкость</a:t>
            </a:r>
            <a:r>
              <a:rPr lang="en-US" sz="1200"/>
              <a:t> &amp; RAID	42TB RAID 6		42TB RAID 6e</a:t>
            </a:r>
          </a:p>
          <a:p>
            <a:pPr eaLnBrk="0" hangingPunct="0"/>
            <a:r>
              <a:rPr lang="ru-RU" sz="1200"/>
              <a:t>Место в стойках</a:t>
            </a:r>
            <a:r>
              <a:rPr lang="en-US" sz="1200"/>
              <a:t>	18u		10u</a:t>
            </a:r>
          </a:p>
          <a:p>
            <a:pPr eaLnBrk="0" hangingPunct="0"/>
            <a:r>
              <a:rPr lang="ru-RU" sz="1200"/>
              <a:t>Электричество</a:t>
            </a:r>
            <a:r>
              <a:rPr lang="en-US" sz="1200"/>
              <a:t>	 4.5KW		2.5KW</a:t>
            </a:r>
          </a:p>
          <a:p>
            <a:pPr eaLnBrk="0" hangingPunct="0"/>
            <a:r>
              <a:rPr lang="en-US" sz="1200"/>
              <a:t>Max </a:t>
            </a:r>
            <a:r>
              <a:rPr lang="ru-RU" sz="1200"/>
              <a:t>диски</a:t>
            </a:r>
            <a:r>
              <a:rPr lang="en-US" sz="1200"/>
              <a:t>/</a:t>
            </a:r>
            <a:r>
              <a:rPr lang="ru-RU" sz="1200"/>
              <a:t>сервер</a:t>
            </a:r>
            <a:r>
              <a:rPr lang="en-US" sz="1200"/>
              <a:t>	48		144</a:t>
            </a:r>
          </a:p>
          <a:p>
            <a:pPr eaLnBrk="0" hangingPunct="0"/>
            <a:r>
              <a:rPr lang="ru-RU" sz="1200"/>
              <a:t>Возможность защиты</a:t>
            </a:r>
          </a:p>
          <a:p>
            <a:pPr eaLnBrk="0" hangingPunct="0"/>
            <a:r>
              <a:rPr lang="ru-RU" sz="1200"/>
              <a:t> приложений	</a:t>
            </a:r>
            <a:r>
              <a:rPr lang="en-US" sz="1200"/>
              <a:t>	</a:t>
            </a:r>
            <a:r>
              <a:rPr lang="ru-RU" sz="1200"/>
              <a:t>Нет</a:t>
            </a:r>
            <a:r>
              <a:rPr lang="en-US" sz="1200"/>
              <a:t>		</a:t>
            </a:r>
            <a:r>
              <a:rPr lang="ru-RU" sz="1200"/>
              <a:t>Да</a:t>
            </a:r>
            <a:endParaRPr lang="en-US" sz="1200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165725" y="3365500"/>
            <a:ext cx="1450975" cy="1223963"/>
            <a:chOff x="6894291" y="1473438"/>
            <a:chExt cx="1451421" cy="1224274"/>
          </a:xfrm>
        </p:grpSpPr>
        <p:pic>
          <p:nvPicPr>
            <p:cNvPr id="61467" name="Picture 34" descr="Beauty cropped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94291" y="2329775"/>
              <a:ext cx="1451421" cy="36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8" name="Picture 36" descr="Beauty cropped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94291" y="2039498"/>
              <a:ext cx="1451421" cy="36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9" name="Picture 37" descr="Beauty cropped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94291" y="1741952"/>
              <a:ext cx="1451421" cy="36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0" name="Picture 38" descr="Beauty cropped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94291" y="1473438"/>
              <a:ext cx="1451421" cy="36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49" name="Picture 4" descr="http://t3.gstatic.com/images?q=tbn:MzB_7NG_ZRz5fM:http://www.crunchgear.com/wp-content/uploads/2009/09/hp_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1176338"/>
            <a:ext cx="79851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23" descr="HP MSA6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24150" y="2046288"/>
            <a:ext cx="146843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46" descr="HP MSA6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24150" y="2328863"/>
            <a:ext cx="146843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6538913" y="3113088"/>
            <a:ext cx="2495550" cy="189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sz="1200" u="sng" dirty="0">
                <a:cs typeface="+mn-cs"/>
              </a:rPr>
              <a:t>Servers     </a:t>
            </a:r>
            <a:r>
              <a:rPr lang="en-US" sz="1200" dirty="0">
                <a:cs typeface="+mn-cs"/>
              </a:rPr>
              <a:t>  	    </a:t>
            </a:r>
            <a:r>
              <a:rPr lang="en-US" sz="1200" u="sng" dirty="0">
                <a:cs typeface="+mn-cs"/>
              </a:rPr>
              <a:t>   Storage	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ru-RU" sz="1200" dirty="0">
                <a:cs typeface="+mn-cs"/>
              </a:rPr>
              <a:t>Сервер</a:t>
            </a:r>
            <a:r>
              <a:rPr lang="en-US" sz="1200" dirty="0">
                <a:cs typeface="+mn-cs"/>
              </a:rPr>
              <a:t> 1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ru-RU" sz="1200" dirty="0">
                <a:cs typeface="+mn-cs"/>
              </a:rPr>
              <a:t>Сервер</a:t>
            </a:r>
            <a:r>
              <a:rPr lang="en-US" sz="1200" dirty="0">
                <a:cs typeface="+mn-cs"/>
              </a:rPr>
              <a:t> 2	       42TB SAN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ru-RU" sz="1200" dirty="0">
                <a:cs typeface="+mn-cs"/>
              </a:rPr>
              <a:t>Сервер </a:t>
            </a:r>
            <a:r>
              <a:rPr lang="en-US" sz="1200" dirty="0">
                <a:cs typeface="+mn-cs"/>
              </a:rPr>
              <a:t>3	   </a:t>
            </a:r>
            <a:r>
              <a:rPr lang="en-US" sz="1050" dirty="0">
                <a:cs typeface="+mn-cs"/>
              </a:rPr>
              <a:t>(</a:t>
            </a:r>
            <a:r>
              <a:rPr lang="ru-RU" sz="1050" dirty="0">
                <a:cs typeface="+mn-cs"/>
              </a:rPr>
              <a:t>центрально-		    управляемый</a:t>
            </a:r>
            <a:r>
              <a:rPr lang="en-US" sz="1050" dirty="0">
                <a:cs typeface="+mn-cs"/>
              </a:rPr>
              <a:t>)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sz="1000" dirty="0">
                <a:cs typeface="+mn-cs"/>
              </a:rPr>
              <a:t>   </a:t>
            </a:r>
            <a:r>
              <a:rPr lang="ru-RU" sz="1000" dirty="0">
                <a:cs typeface="+mn-cs"/>
              </a:rPr>
              <a:t>Сервера, кот могут быть использованы для перемещения приложений</a:t>
            </a:r>
            <a:endParaRPr lang="en-US" sz="1000" dirty="0">
              <a:cs typeface="+mn-cs"/>
            </a:endParaRPr>
          </a:p>
        </p:txBody>
      </p:sp>
      <p:sp>
        <p:nvSpPr>
          <p:cNvPr id="61453" name="Right Brace 59"/>
          <p:cNvSpPr>
            <a:spLocks/>
          </p:cNvSpPr>
          <p:nvPr/>
        </p:nvSpPr>
        <p:spPr bwMode="auto">
          <a:xfrm>
            <a:off x="7439025" y="3462338"/>
            <a:ext cx="188913" cy="1341437"/>
          </a:xfrm>
          <a:prstGeom prst="rightBrace">
            <a:avLst>
              <a:gd name="adj1" fmla="val 831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pic>
        <p:nvPicPr>
          <p:cNvPr id="61454" name="Picture 6" descr="HP ProLiant DL380 G5 Server series - HP ProLiant DL Serv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3236913"/>
            <a:ext cx="14763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5" name="Picture 61" descr="HP MSA6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24150" y="4224338"/>
            <a:ext cx="14684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6" name="Picture 62" descr="HP MSA6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24150" y="4506913"/>
            <a:ext cx="146843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7" name="Picture 64" descr="HP MSA6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24150" y="3192463"/>
            <a:ext cx="146843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8" name="Picture 65" descr="HP MSA6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24150" y="3476625"/>
            <a:ext cx="14684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9" name="Picture 70" descr="P3 Logo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70513" y="2998788"/>
            <a:ext cx="10017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0" name="Left Brace 27"/>
          <p:cNvSpPr>
            <a:spLocks/>
          </p:cNvSpPr>
          <p:nvPr/>
        </p:nvSpPr>
        <p:spPr bwMode="auto">
          <a:xfrm>
            <a:off x="2474913" y="2141538"/>
            <a:ext cx="188912" cy="463550"/>
          </a:xfrm>
          <a:prstGeom prst="leftBrace">
            <a:avLst>
              <a:gd name="adj1" fmla="val 8304"/>
              <a:gd name="adj2" fmla="val 4844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44513" y="1371600"/>
            <a:ext cx="20828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ru-RU" sz="1200" u="sng" dirty="0">
                <a:cs typeface="+mn-cs"/>
              </a:rPr>
              <a:t>Серверы</a:t>
            </a:r>
            <a:r>
              <a:rPr lang="en-US" sz="1200" dirty="0">
                <a:cs typeface="+mn-cs"/>
              </a:rPr>
              <a:t>	 </a:t>
            </a:r>
            <a:r>
              <a:rPr lang="en-US" sz="1200" u="sng" dirty="0">
                <a:cs typeface="+mn-cs"/>
              </a:rPr>
              <a:t> </a:t>
            </a:r>
            <a:r>
              <a:rPr lang="ru-RU" sz="1200" u="sng" dirty="0" err="1">
                <a:cs typeface="+mn-cs"/>
              </a:rPr>
              <a:t>Хранилише</a:t>
            </a:r>
            <a:endParaRPr lang="en-US" sz="1200" u="sng" dirty="0">
              <a:cs typeface="+mn-cs"/>
            </a:endParaRPr>
          </a:p>
          <a:p>
            <a:pPr eaLnBrk="0" hangingPunct="0">
              <a:defRPr/>
            </a:pPr>
            <a:r>
              <a:rPr lang="ru-RU" sz="1200" dirty="0">
                <a:cs typeface="+mn-cs"/>
              </a:rPr>
              <a:t>Сервер</a:t>
            </a:r>
            <a:r>
              <a:rPr lang="en-US" sz="1200" dirty="0">
                <a:cs typeface="+mn-cs"/>
              </a:rPr>
              <a:t> 1</a:t>
            </a:r>
          </a:p>
          <a:p>
            <a:pPr eaLnBrk="0" hangingPunct="0">
              <a:defRPr/>
            </a:pPr>
            <a:r>
              <a:rPr lang="en-US" sz="1000" dirty="0">
                <a:cs typeface="+mn-cs"/>
              </a:rPr>
              <a:t>(</a:t>
            </a:r>
            <a:r>
              <a:rPr lang="ru-RU" sz="1000" dirty="0">
                <a:cs typeface="+mn-cs"/>
              </a:rPr>
              <a:t>без защиты приложений</a:t>
            </a:r>
            <a:r>
              <a:rPr lang="en-US" sz="1000" dirty="0">
                <a:cs typeface="+mn-cs"/>
              </a:rPr>
              <a:t>)</a:t>
            </a:r>
          </a:p>
          <a:p>
            <a:pPr eaLnBrk="0" hangingPunct="0">
              <a:defRPr/>
            </a:pPr>
            <a:r>
              <a:rPr lang="en-US" sz="1200" dirty="0">
                <a:cs typeface="+mn-cs"/>
              </a:rPr>
              <a:t>	    DAS 1 </a:t>
            </a:r>
          </a:p>
          <a:p>
            <a:pPr eaLnBrk="0" hangingPunct="0">
              <a:defRPr/>
            </a:pPr>
            <a:r>
              <a:rPr lang="en-US" sz="1000" dirty="0">
                <a:cs typeface="+mn-cs"/>
              </a:rPr>
              <a:t>	   (</a:t>
            </a:r>
            <a:r>
              <a:rPr lang="ru-RU" sz="1000" dirty="0">
                <a:cs typeface="+mn-cs"/>
              </a:rPr>
              <a:t>управляется 		     отдельно</a:t>
            </a:r>
            <a:r>
              <a:rPr lang="en-US" sz="1000" dirty="0">
                <a:cs typeface="+mn-cs"/>
              </a:rPr>
              <a:t>)</a:t>
            </a:r>
          </a:p>
          <a:p>
            <a:pPr eaLnBrk="0" hangingPunct="0">
              <a:defRPr/>
            </a:pPr>
            <a:endParaRPr lang="en-US" sz="1600" dirty="0">
              <a:cs typeface="+mn-cs"/>
            </a:endParaRPr>
          </a:p>
          <a:p>
            <a:pPr eaLnBrk="0" hangingPunct="0">
              <a:defRPr/>
            </a:pPr>
            <a:r>
              <a:rPr lang="ru-RU" sz="1200" dirty="0">
                <a:cs typeface="+mn-cs"/>
              </a:rPr>
              <a:t>Сервер</a:t>
            </a:r>
            <a:r>
              <a:rPr lang="en-US" sz="1200" dirty="0">
                <a:cs typeface="+mn-cs"/>
              </a:rPr>
              <a:t> 2</a:t>
            </a:r>
          </a:p>
          <a:p>
            <a:pPr eaLnBrk="0" hangingPunct="0">
              <a:defRPr/>
            </a:pPr>
            <a:r>
              <a:rPr lang="en-US" sz="1000" dirty="0">
                <a:cs typeface="+mn-cs"/>
              </a:rPr>
              <a:t>(</a:t>
            </a:r>
            <a:r>
              <a:rPr lang="ru-RU" sz="1000" dirty="0">
                <a:cs typeface="+mn-cs"/>
              </a:rPr>
              <a:t>без защиты </a:t>
            </a:r>
            <a:r>
              <a:rPr lang="ru-RU" sz="1000" dirty="0">
                <a:cs typeface="+mn-cs"/>
              </a:rPr>
              <a:t>приложений</a:t>
            </a:r>
            <a:r>
              <a:rPr lang="en-US" sz="1000" dirty="0">
                <a:cs typeface="+mn-cs"/>
              </a:rPr>
              <a:t>)</a:t>
            </a:r>
          </a:p>
          <a:p>
            <a:pPr eaLnBrk="0" hangingPunct="0">
              <a:defRPr/>
            </a:pPr>
            <a:r>
              <a:rPr lang="en-US" sz="1200" dirty="0">
                <a:cs typeface="+mn-cs"/>
              </a:rPr>
              <a:t>	    DAS 2</a:t>
            </a:r>
          </a:p>
          <a:p>
            <a:pPr eaLnBrk="0" hangingPunct="0">
              <a:defRPr/>
            </a:pPr>
            <a:r>
              <a:rPr lang="en-US" sz="1000" dirty="0">
                <a:cs typeface="+mn-cs"/>
              </a:rPr>
              <a:t> 	</a:t>
            </a:r>
            <a:r>
              <a:rPr lang="en-US" sz="1000" dirty="0">
                <a:cs typeface="+mn-cs"/>
              </a:rPr>
              <a:t> (</a:t>
            </a:r>
            <a:r>
              <a:rPr lang="ru-RU" sz="1000" dirty="0">
                <a:cs typeface="+mn-cs"/>
              </a:rPr>
              <a:t>управляется 		     отдельно</a:t>
            </a:r>
            <a:r>
              <a:rPr lang="en-US" sz="1000" dirty="0">
                <a:cs typeface="+mn-cs"/>
              </a:rPr>
              <a:t>)</a:t>
            </a:r>
            <a:endParaRPr lang="en-US" sz="1050" dirty="0">
              <a:cs typeface="+mn-cs"/>
            </a:endParaRPr>
          </a:p>
          <a:p>
            <a:pPr eaLnBrk="0" hangingPunct="0">
              <a:defRPr/>
            </a:pPr>
            <a:r>
              <a:rPr lang="ru-RU" sz="1200" dirty="0">
                <a:cs typeface="+mn-cs"/>
              </a:rPr>
              <a:t>Сервер</a:t>
            </a:r>
            <a:r>
              <a:rPr lang="en-US" sz="1200" dirty="0">
                <a:cs typeface="+mn-cs"/>
              </a:rPr>
              <a:t> 3</a:t>
            </a:r>
          </a:p>
          <a:p>
            <a:pPr eaLnBrk="0" hangingPunct="0">
              <a:defRPr/>
            </a:pPr>
            <a:r>
              <a:rPr lang="en-US" sz="1000" dirty="0">
                <a:cs typeface="+mn-cs"/>
              </a:rPr>
              <a:t>(</a:t>
            </a:r>
            <a:r>
              <a:rPr lang="ru-RU" sz="1000" dirty="0">
                <a:cs typeface="+mn-cs"/>
              </a:rPr>
              <a:t>без защиты </a:t>
            </a:r>
            <a:r>
              <a:rPr lang="ru-RU" sz="1000" dirty="0">
                <a:cs typeface="+mn-cs"/>
              </a:rPr>
              <a:t>приложений</a:t>
            </a:r>
            <a:r>
              <a:rPr lang="en-US" sz="1000" dirty="0">
                <a:cs typeface="+mn-cs"/>
              </a:rPr>
              <a:t>)</a:t>
            </a:r>
          </a:p>
          <a:p>
            <a:pPr eaLnBrk="0" hangingPunct="0">
              <a:defRPr/>
            </a:pPr>
            <a:r>
              <a:rPr lang="en-US" sz="1200" dirty="0">
                <a:cs typeface="+mn-cs"/>
              </a:rPr>
              <a:t>	    DAS 3 </a:t>
            </a:r>
          </a:p>
          <a:p>
            <a:pPr eaLnBrk="0" hangingPunct="0">
              <a:defRPr/>
            </a:pPr>
            <a:r>
              <a:rPr lang="en-US" sz="1000" dirty="0">
                <a:cs typeface="+mn-cs"/>
              </a:rPr>
              <a:t>	</a:t>
            </a:r>
            <a:r>
              <a:rPr lang="en-US" sz="1000" dirty="0">
                <a:cs typeface="+mn-cs"/>
              </a:rPr>
              <a:t> (</a:t>
            </a:r>
            <a:r>
              <a:rPr lang="ru-RU" sz="1000" dirty="0">
                <a:cs typeface="+mn-cs"/>
              </a:rPr>
              <a:t>управляется 		     отдельно</a:t>
            </a:r>
            <a:r>
              <a:rPr lang="en-US" sz="1000" dirty="0">
                <a:cs typeface="+mn-cs"/>
              </a:rPr>
              <a:t>)</a:t>
            </a:r>
            <a:endParaRPr lang="en-US" sz="1100" dirty="0">
              <a:cs typeface="+mn-cs"/>
            </a:endParaRPr>
          </a:p>
        </p:txBody>
      </p:sp>
      <p:sp>
        <p:nvSpPr>
          <p:cNvPr id="61462" name="Left Brace 33"/>
          <p:cNvSpPr>
            <a:spLocks/>
          </p:cNvSpPr>
          <p:nvPr/>
        </p:nvSpPr>
        <p:spPr bwMode="auto">
          <a:xfrm>
            <a:off x="2460625" y="3294063"/>
            <a:ext cx="188913" cy="465137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61463" name="Left Brace 35"/>
          <p:cNvSpPr>
            <a:spLocks/>
          </p:cNvSpPr>
          <p:nvPr/>
        </p:nvSpPr>
        <p:spPr bwMode="auto">
          <a:xfrm>
            <a:off x="2460625" y="4318000"/>
            <a:ext cx="188913" cy="465138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61464" name="Rectangle 39"/>
          <p:cNvSpPr>
            <a:spLocks noChangeArrowheads="1"/>
          </p:cNvSpPr>
          <p:nvPr/>
        </p:nvSpPr>
        <p:spPr bwMode="auto">
          <a:xfrm>
            <a:off x="471488" y="1131888"/>
            <a:ext cx="4492625" cy="38036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61465" name="Right Brace 41"/>
          <p:cNvSpPr>
            <a:spLocks/>
          </p:cNvSpPr>
          <p:nvPr/>
        </p:nvSpPr>
        <p:spPr bwMode="auto">
          <a:xfrm>
            <a:off x="6632575" y="4318000"/>
            <a:ext cx="87313" cy="493713"/>
          </a:xfrm>
          <a:prstGeom prst="rightBrace">
            <a:avLst>
              <a:gd name="adj1" fmla="val 8325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095875" y="998538"/>
            <a:ext cx="4048125" cy="2032000"/>
          </a:xfrm>
          <a:prstGeom prst="rect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 u="sng">
                <a:solidFill>
                  <a:srgbClr val="000000"/>
                </a:solidFill>
              </a:rPr>
              <a:t>Преимущества </a:t>
            </a:r>
            <a:r>
              <a:rPr lang="en-US" sz="1400" b="1" u="sng">
                <a:solidFill>
                  <a:srgbClr val="000000"/>
                </a:solidFill>
              </a:rPr>
              <a:t>Pivot3 </a:t>
            </a:r>
            <a:endParaRPr lang="ru-RU" sz="1400" b="1" u="sng">
              <a:solidFill>
                <a:srgbClr val="000000"/>
              </a:solidFill>
            </a:endParaRPr>
          </a:p>
          <a:p>
            <a:pPr eaLnBrk="0" hangingPunct="0"/>
            <a:r>
              <a:rPr lang="ru-RU" sz="1400"/>
              <a:t>Защищает</a:t>
            </a:r>
            <a:r>
              <a:rPr lang="en-US" sz="1400"/>
              <a:t> 5 </a:t>
            </a:r>
            <a:r>
              <a:rPr lang="ru-RU" sz="1400"/>
              <a:t>дисков</a:t>
            </a:r>
            <a:r>
              <a:rPr lang="en-US" sz="1400"/>
              <a:t> vs 2 </a:t>
            </a:r>
            <a:r>
              <a:rPr lang="ru-RU" sz="1400"/>
              <a:t>у</a:t>
            </a:r>
            <a:r>
              <a:rPr lang="en-US" sz="1400"/>
              <a:t> HP</a:t>
            </a:r>
            <a:r>
              <a:rPr lang="ru-RU" sz="1400"/>
              <a:t> (или 1 сервер и 1 диск)</a:t>
            </a:r>
            <a:endParaRPr lang="en-US" sz="1400"/>
          </a:p>
          <a:p>
            <a:pPr eaLnBrk="0" hangingPunct="0">
              <a:buFont typeface="Arial" charset="0"/>
              <a:buChar char="•"/>
            </a:pPr>
            <a:r>
              <a:rPr lang="en-US" sz="1400"/>
              <a:t>  44% </a:t>
            </a:r>
            <a:r>
              <a:rPr lang="ru-RU" sz="1400"/>
              <a:t>экономия места в стойках</a:t>
            </a:r>
            <a:endParaRPr lang="en-US" sz="1400"/>
          </a:p>
          <a:p>
            <a:pPr eaLnBrk="0" hangingPunct="0">
              <a:buFont typeface="Arial" charset="0"/>
              <a:buChar char="•"/>
            </a:pPr>
            <a:r>
              <a:rPr lang="en-US" sz="1400"/>
              <a:t>  44% </a:t>
            </a:r>
            <a:r>
              <a:rPr lang="ru-RU" sz="1400"/>
              <a:t>экономия на питание и охлаждение </a:t>
            </a:r>
            <a:endParaRPr lang="en-US" sz="1400"/>
          </a:p>
          <a:p>
            <a:pPr eaLnBrk="0" hangingPunct="0">
              <a:buFont typeface="Arial" charset="0"/>
              <a:buChar char="•"/>
            </a:pPr>
            <a:r>
              <a:rPr lang="en-US" sz="1400"/>
              <a:t>  16% </a:t>
            </a:r>
            <a:r>
              <a:rPr lang="ru-RU" sz="1400"/>
              <a:t>ниже стоимость</a:t>
            </a:r>
            <a:endParaRPr lang="en-US" sz="1400"/>
          </a:p>
          <a:p>
            <a:pPr eaLnBrk="0" hangingPunct="0">
              <a:buFont typeface="Arial" charset="0"/>
              <a:buChar char="•"/>
            </a:pPr>
            <a:r>
              <a:rPr lang="en-US" sz="1400"/>
              <a:t>  58% </a:t>
            </a:r>
            <a:r>
              <a:rPr lang="ru-RU" sz="1400"/>
              <a:t>больше масштабируемость</a:t>
            </a:r>
            <a:endParaRPr lang="en-US" sz="1400"/>
          </a:p>
          <a:p>
            <a:pPr eaLnBrk="0" hangingPunct="0">
              <a:buFont typeface="Arial" charset="0"/>
              <a:buChar char="•"/>
            </a:pPr>
            <a:r>
              <a:rPr lang="en-US" sz="1400"/>
              <a:t>  </a:t>
            </a:r>
            <a:r>
              <a:rPr lang="ru-RU" sz="1400"/>
              <a:t>Автоматическое поддержание непрерывности работы массива</a:t>
            </a:r>
            <a:endParaRPr lang="en-US" sz="1400"/>
          </a:p>
        </p:txBody>
      </p:sp>
      <p:pic>
        <p:nvPicPr>
          <p:cNvPr id="61472" name="Picture 32" descr="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12063" y="6523038"/>
            <a:ext cx="1531937" cy="334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1463" y="134938"/>
            <a:ext cx="72802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 dirty="0">
                <a:solidFill>
                  <a:srgbClr val="135EAA"/>
                </a:solidFill>
                <a:latin typeface="Calibri"/>
                <a:ea typeface="+mj-ea"/>
                <a:cs typeface="+mj-cs"/>
              </a:rPr>
              <a:t>Примеры проектов</a:t>
            </a:r>
            <a:endParaRPr lang="en-US" sz="3600" b="1" dirty="0">
              <a:solidFill>
                <a:srgbClr val="135EAA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6349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" y="1249363"/>
            <a:ext cx="1303338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912938" y="933450"/>
            <a:ext cx="7231062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0" hangingPunct="0">
              <a:buFont typeface="Arial"/>
              <a:buChar char="•"/>
              <a:defRPr/>
            </a:pPr>
            <a:r>
              <a:rPr lang="ru-RU" sz="2200" dirty="0">
                <a:cs typeface="+mn-cs"/>
              </a:rPr>
              <a:t>Объединенная инфраструктура всех систем безопасности предприятия</a:t>
            </a:r>
            <a:endParaRPr lang="en-US" sz="2200" dirty="0">
              <a:cs typeface="+mn-cs"/>
            </a:endParaRPr>
          </a:p>
          <a:p>
            <a:pPr marL="457200" indent="-457200" eaLnBrk="0" hangingPunct="0">
              <a:buFont typeface="Arial"/>
              <a:buChar char="•"/>
              <a:defRPr/>
            </a:pPr>
            <a:r>
              <a:rPr lang="ru-RU" sz="2200" dirty="0">
                <a:cs typeface="+mn-cs"/>
              </a:rPr>
              <a:t>Повышенная </a:t>
            </a:r>
            <a:r>
              <a:rPr lang="ru-RU" sz="2200" dirty="0">
                <a:cs typeface="+mn-cs"/>
              </a:rPr>
              <a:t>эффективность и гибкость системы</a:t>
            </a:r>
            <a:endParaRPr lang="en-US" sz="2200" dirty="0">
              <a:cs typeface="+mn-cs"/>
            </a:endParaRPr>
          </a:p>
          <a:p>
            <a:pPr marL="457200" indent="-457200" eaLnBrk="0" hangingPunct="0">
              <a:buFont typeface="Arial"/>
              <a:buChar char="•"/>
              <a:defRPr/>
            </a:pPr>
            <a:r>
              <a:rPr lang="ru-RU" sz="2200" dirty="0">
                <a:cs typeface="+mn-cs"/>
              </a:rPr>
              <a:t>Упрощенный </a:t>
            </a:r>
            <a:r>
              <a:rPr lang="ru-RU" sz="2200" dirty="0">
                <a:cs typeface="+mn-cs"/>
              </a:rPr>
              <a:t>менеджмент (центральный пункт управления)</a:t>
            </a:r>
            <a:endParaRPr lang="en-US" sz="2200" dirty="0">
              <a:cs typeface="+mn-cs"/>
            </a:endParaRPr>
          </a:p>
          <a:p>
            <a:pPr marL="457200" indent="-457200" eaLnBrk="0" hangingPunct="0">
              <a:buFont typeface="Arial"/>
              <a:buChar char="•"/>
              <a:defRPr/>
            </a:pPr>
            <a:r>
              <a:rPr lang="ru-RU" sz="2200" dirty="0">
                <a:cs typeface="+mn-cs"/>
              </a:rPr>
              <a:t>Возможность удаленного управления системой</a:t>
            </a:r>
          </a:p>
          <a:p>
            <a:pPr marL="457200" indent="-457200" eaLnBrk="0" hangingPunct="0">
              <a:buFont typeface="Arial"/>
              <a:buChar char="•"/>
              <a:defRPr/>
            </a:pPr>
            <a:endParaRPr lang="ru-RU" sz="2400" dirty="0">
              <a:cs typeface="+mn-cs"/>
            </a:endParaRPr>
          </a:p>
          <a:p>
            <a:pPr eaLnBrk="0" hangingPunct="0">
              <a:defRPr/>
            </a:pPr>
            <a:r>
              <a:rPr lang="ru-RU" sz="2000" dirty="0">
                <a:cs typeface="+mn-cs"/>
              </a:rPr>
              <a:t>ПО </a:t>
            </a:r>
            <a:r>
              <a:rPr lang="en-US" sz="2000" dirty="0">
                <a:cs typeface="+mn-cs"/>
              </a:rPr>
              <a:t>Milestone, </a:t>
            </a:r>
            <a:r>
              <a:rPr lang="ru-RU" sz="2000" dirty="0">
                <a:cs typeface="+mn-cs"/>
              </a:rPr>
              <a:t>Камеры </a:t>
            </a:r>
            <a:r>
              <a:rPr lang="en-US" sz="2000" dirty="0" err="1">
                <a:cs typeface="+mn-cs"/>
              </a:rPr>
              <a:t>Pelco</a:t>
            </a:r>
            <a:r>
              <a:rPr lang="ru-RU" sz="2000" dirty="0">
                <a:cs typeface="+mn-cs"/>
              </a:rPr>
              <a:t> 54, С</a:t>
            </a:r>
            <a:r>
              <a:rPr lang="en-US" sz="2000" dirty="0" err="1">
                <a:cs typeface="+mn-cs"/>
              </a:rPr>
              <a:t>isco</a:t>
            </a:r>
            <a:r>
              <a:rPr lang="en-US" sz="2000" dirty="0">
                <a:cs typeface="+mn-cs"/>
              </a:rPr>
              <a:t>, Pivot3, UTC Fire and Security</a:t>
            </a:r>
          </a:p>
          <a:p>
            <a:pPr eaLnBrk="0" hangingPunct="0">
              <a:defRPr/>
            </a:pPr>
            <a:endParaRPr lang="ru-RU" sz="2000" dirty="0">
              <a:cs typeface="+mn-cs"/>
            </a:endParaRPr>
          </a:p>
        </p:txBody>
      </p:sp>
      <p:pic>
        <p:nvPicPr>
          <p:cNvPr id="6349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1863" y="4030663"/>
            <a:ext cx="3454400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8063" y="4064000"/>
            <a:ext cx="35052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7" descr="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12063" y="6523038"/>
            <a:ext cx="1531937" cy="334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ChangeArrowheads="1"/>
          </p:cNvSpPr>
          <p:nvPr/>
        </p:nvSpPr>
        <p:spPr bwMode="auto">
          <a:xfrm>
            <a:off x="609600" y="312738"/>
            <a:ext cx="7848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3600" b="1">
                <a:solidFill>
                  <a:srgbClr val="135EAA"/>
                </a:solidFill>
                <a:latin typeface="Calibri" pitchFamily="34" charset="0"/>
              </a:rPr>
              <a:t>         </a:t>
            </a:r>
            <a:r>
              <a:rPr lang="ru-RU" sz="3600" b="1">
                <a:solidFill>
                  <a:srgbClr val="135EAA"/>
                </a:solidFill>
                <a:latin typeface="Calibri" pitchFamily="34" charset="0"/>
              </a:rPr>
              <a:t>Преимущества </a:t>
            </a:r>
            <a:r>
              <a:rPr lang="en-US" sz="3600" b="1">
                <a:solidFill>
                  <a:srgbClr val="135EAA"/>
                </a:solidFill>
                <a:latin typeface="Calibri" pitchFamily="34" charset="0"/>
              </a:rPr>
              <a:t>Pivot3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685800" y="150812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135EAA"/>
              </a:buClr>
              <a:buSzPct val="90000"/>
              <a:buFont typeface="Times" pitchFamily="18" charset="0"/>
              <a:buChar char="•"/>
              <a:defRPr/>
            </a:pPr>
            <a:r>
              <a:rPr lang="ru-RU" sz="2000" kern="0" dirty="0">
                <a:latin typeface="Calibri" pitchFamily="34" charset="0"/>
                <a:cs typeface="+mn-cs"/>
              </a:rPr>
              <a:t> </a:t>
            </a:r>
            <a:r>
              <a:rPr lang="en-US" sz="2600" kern="0" dirty="0">
                <a:latin typeface="Calibri" pitchFamily="34" charset="0"/>
                <a:cs typeface="+mn-cs"/>
              </a:rPr>
              <a:t>25%</a:t>
            </a:r>
            <a:r>
              <a:rPr lang="ru-RU" sz="2600" kern="0" dirty="0">
                <a:latin typeface="Calibri" pitchFamily="34" charset="0"/>
                <a:cs typeface="+mn-cs"/>
              </a:rPr>
              <a:t> снижения расходов</a:t>
            </a:r>
            <a:r>
              <a:rPr lang="en-US" sz="2600" kern="0" dirty="0">
                <a:latin typeface="Calibri" pitchFamily="34" charset="0"/>
                <a:cs typeface="+mn-cs"/>
              </a:rPr>
              <a:t> </a:t>
            </a:r>
            <a:r>
              <a:rPr lang="ru-RU" sz="2600" kern="0" dirty="0">
                <a:latin typeface="Calibri" pitchFamily="34" charset="0"/>
                <a:cs typeface="+mn-cs"/>
              </a:rPr>
              <a:t>при использовании виртуальных серверов</a:t>
            </a:r>
            <a:endParaRPr lang="en-US" sz="2600" kern="0" dirty="0"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135EAA"/>
              </a:buClr>
              <a:buSzPct val="90000"/>
              <a:buFont typeface="Times" pitchFamily="18" charset="0"/>
              <a:buChar char="•"/>
              <a:defRPr/>
            </a:pPr>
            <a:r>
              <a:rPr lang="en-US" sz="2600" kern="0" dirty="0">
                <a:latin typeface="Calibri" pitchFamily="34" charset="0"/>
                <a:cs typeface="+mn-cs"/>
              </a:rPr>
              <a:t>40% </a:t>
            </a:r>
            <a:r>
              <a:rPr lang="ru-RU" sz="2600" kern="0" dirty="0">
                <a:latin typeface="Calibri" pitchFamily="34" charset="0"/>
                <a:cs typeface="+mn-cs"/>
              </a:rPr>
              <a:t>снижения расходов на электроэнергию и охлаждение</a:t>
            </a:r>
            <a:endParaRPr lang="en-US" sz="2600" kern="0" dirty="0"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135EAA"/>
              </a:buClr>
              <a:buSzPct val="90000"/>
              <a:buFont typeface="Times" pitchFamily="18" charset="0"/>
              <a:buChar char="•"/>
              <a:defRPr/>
            </a:pPr>
            <a:r>
              <a:rPr lang="en-US" sz="2600" kern="0" dirty="0">
                <a:latin typeface="Calibri" pitchFamily="34" charset="0"/>
                <a:cs typeface="+mn-cs"/>
              </a:rPr>
              <a:t>40%</a:t>
            </a:r>
            <a:r>
              <a:rPr lang="ru-RU" sz="2600" kern="0" dirty="0">
                <a:latin typeface="Calibri" pitchFamily="34" charset="0"/>
                <a:cs typeface="+mn-cs"/>
              </a:rPr>
              <a:t> экономия места на стойках</a:t>
            </a:r>
            <a:endParaRPr lang="en-US" sz="2600" kern="0" dirty="0"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135EAA"/>
              </a:buClr>
              <a:buSzPct val="90000"/>
              <a:buFont typeface="Times" pitchFamily="18" charset="0"/>
              <a:buChar char="•"/>
              <a:defRPr/>
            </a:pPr>
            <a:r>
              <a:rPr lang="ru-RU" sz="2600" kern="0" dirty="0">
                <a:latin typeface="Calibri" pitchFamily="34" charset="0"/>
                <a:cs typeface="+mn-cs"/>
              </a:rPr>
              <a:t>Отсутствие единичной точки сбоя ( до 99% доступности массива)</a:t>
            </a:r>
            <a:endParaRPr lang="en-US" sz="2600" kern="0" dirty="0"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135EAA"/>
              </a:buClr>
              <a:buSzPct val="90000"/>
              <a:buFont typeface="Times" pitchFamily="18" charset="0"/>
              <a:buChar char="•"/>
              <a:defRPr/>
            </a:pPr>
            <a:r>
              <a:rPr lang="ru-RU" sz="2600" kern="0" dirty="0">
                <a:latin typeface="Calibri" pitchFamily="34" charset="0"/>
                <a:cs typeface="+mn-cs"/>
              </a:rPr>
              <a:t>Упрощенное динамическое масштабирование</a:t>
            </a:r>
            <a:endParaRPr lang="en-US" sz="2600" kern="0" dirty="0"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135EAA"/>
              </a:buClr>
              <a:buSzPct val="90000"/>
              <a:buFont typeface="Times" pitchFamily="18" charset="0"/>
              <a:buChar char="•"/>
              <a:defRPr/>
            </a:pPr>
            <a:r>
              <a:rPr lang="ru-RU" sz="2600" kern="0" dirty="0">
                <a:latin typeface="Calibri" pitchFamily="34" charset="0"/>
                <a:cs typeface="+mn-cs"/>
              </a:rPr>
              <a:t>Сравнительно низкие первоначальные затраты</a:t>
            </a:r>
            <a:endParaRPr lang="en-US" sz="2600" kern="0" dirty="0"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135EAA"/>
              </a:buClr>
              <a:buSzPct val="90000"/>
              <a:defRPr/>
            </a:pPr>
            <a:endParaRPr lang="en-US" sz="3200" kern="0" dirty="0"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135EAA"/>
              </a:buClr>
              <a:buSzPct val="90000"/>
              <a:buFont typeface="Times" pitchFamily="18" charset="0"/>
              <a:buChar char="•"/>
              <a:defRPr/>
            </a:pPr>
            <a:endParaRPr lang="en-US" sz="3200" kern="0" dirty="0">
              <a:latin typeface="Calibri" pitchFamily="34" charset="0"/>
              <a:cs typeface="+mn-cs"/>
            </a:endParaRPr>
          </a:p>
        </p:txBody>
      </p:sp>
      <p:pic>
        <p:nvPicPr>
          <p:cNvPr id="65540" name="Picture 4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2063" y="6523038"/>
            <a:ext cx="1531937" cy="334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6538" y="327025"/>
            <a:ext cx="7162800" cy="547688"/>
          </a:xfrm>
        </p:spPr>
        <p:txBody>
          <a:bodyPr/>
          <a:lstStyle/>
          <a:p>
            <a:pPr>
              <a:defRPr/>
            </a:pPr>
            <a:r>
              <a:rPr lang="ru-RU" b="1" kern="1200" dirty="0">
                <a:latin typeface="Calibri"/>
              </a:rPr>
              <a:t>Управление</a:t>
            </a: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b="1" kern="1200" dirty="0">
                <a:latin typeface="Calibri"/>
              </a:rPr>
              <a:t>и обслуживание</a:t>
            </a:r>
            <a:endParaRPr lang="en-US" b="1" kern="1200" dirty="0">
              <a:latin typeface="Calibri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25" y="4167188"/>
            <a:ext cx="5408613" cy="1627187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8" charset="0"/>
              <a:buNone/>
            </a:pPr>
            <a:r>
              <a:rPr lang="ru-RU" sz="2000" b="1" smtClean="0"/>
              <a:t>Диагностика и сигналы тревоги</a:t>
            </a:r>
            <a:endParaRPr lang="en-US" sz="1800" smtClean="0"/>
          </a:p>
          <a:p>
            <a:pPr>
              <a:lnSpc>
                <a:spcPct val="90000"/>
              </a:lnSpc>
            </a:pPr>
            <a:r>
              <a:rPr lang="ru-RU" sz="1800" smtClean="0"/>
              <a:t>Светодиоды</a:t>
            </a:r>
            <a:endParaRPr lang="en-US" sz="1800" smtClean="0"/>
          </a:p>
          <a:p>
            <a:pPr>
              <a:lnSpc>
                <a:spcPct val="90000"/>
              </a:lnSpc>
            </a:pPr>
            <a:r>
              <a:rPr lang="ru-RU" sz="1800" smtClean="0"/>
              <a:t>Звуковое оповещение</a:t>
            </a: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1800" smtClean="0"/>
              <a:t>SNMP</a:t>
            </a:r>
            <a:r>
              <a:rPr lang="ru-RU" sz="1800" smtClean="0"/>
              <a:t> (электронная почта и сторонние программы)</a:t>
            </a:r>
            <a:endParaRPr lang="en-US" sz="1800" smtClean="0"/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7174" name="Picture 4" descr="RD_APCO_create_arr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1725613"/>
            <a:ext cx="271621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122613" y="1058863"/>
            <a:ext cx="583565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1B447D"/>
              </a:buClr>
              <a:buSzPct val="90000"/>
              <a:buFont typeface="Times" pitchFamily="18" charset="0"/>
              <a:buNone/>
              <a:defRPr/>
            </a:pPr>
            <a:r>
              <a:rPr lang="ru-RU" sz="2000" b="1" kern="0" dirty="0">
                <a:latin typeface="+mn-lt"/>
                <a:cs typeface="+mn-cs"/>
              </a:rPr>
              <a:t>Минимальное планирование </a:t>
            </a:r>
            <a:endParaRPr lang="en-US" sz="2000" b="1" kern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1B447D"/>
              </a:buClr>
              <a:buSzPct val="90000"/>
              <a:buFont typeface="Times" pitchFamily="18" charset="0"/>
              <a:buChar char="•"/>
              <a:defRPr/>
            </a:pPr>
            <a:r>
              <a:rPr lang="ru-RU" sz="1800" kern="0" dirty="0">
                <a:latin typeface="+mn-lt"/>
                <a:cs typeface="+mn-cs"/>
              </a:rPr>
              <a:t>Возможность начала работы с 1 машины</a:t>
            </a:r>
            <a:endParaRPr lang="en-US" sz="1800" kern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1B447D"/>
              </a:buClr>
              <a:buSzPct val="90000"/>
              <a:buFont typeface="Times" pitchFamily="18" charset="0"/>
              <a:buChar char="•"/>
              <a:defRPr/>
            </a:pPr>
            <a:r>
              <a:rPr lang="ru-RU" sz="1800" kern="0" dirty="0">
                <a:latin typeface="+mn-lt"/>
                <a:cs typeface="+mn-cs"/>
              </a:rPr>
              <a:t>Увеличение производительности с увеличением объема</a:t>
            </a:r>
            <a:endParaRPr lang="en-US" sz="1800" kern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1B447D"/>
              </a:buClr>
              <a:buSzPct val="90000"/>
              <a:buFont typeface="Times" pitchFamily="18" charset="0"/>
              <a:buChar char="•"/>
              <a:defRPr/>
            </a:pPr>
            <a:r>
              <a:rPr lang="ru-RU" sz="1800" kern="0" dirty="0">
                <a:latin typeface="+mn-lt"/>
                <a:cs typeface="+mn-cs"/>
              </a:rPr>
              <a:t>Автоматическое балансирование объемов информации</a:t>
            </a:r>
            <a:endParaRPr lang="en-US" sz="1800" kern="0" dirty="0">
              <a:latin typeface="+mn-lt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143250" y="2852738"/>
            <a:ext cx="5408613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1B447D"/>
              </a:buClr>
              <a:buSzPct val="90000"/>
              <a:buFont typeface="Times" pitchFamily="18" charset="0"/>
              <a:buNone/>
              <a:defRPr/>
            </a:pPr>
            <a:r>
              <a:rPr lang="ru-RU" sz="2000" b="1" kern="0" dirty="0">
                <a:latin typeface="+mn-lt"/>
                <a:cs typeface="+mn-cs"/>
              </a:rPr>
              <a:t>Возможность установки за 30 минут</a:t>
            </a:r>
            <a:endParaRPr lang="en-US" sz="2000" b="1" kern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1B447D"/>
              </a:buClr>
              <a:buSzPct val="90000"/>
              <a:buFont typeface="Times" pitchFamily="18" charset="0"/>
              <a:buChar char="•"/>
              <a:defRPr/>
            </a:pPr>
            <a:r>
              <a:rPr lang="ru-RU" sz="1800" kern="0" dirty="0">
                <a:latin typeface="+mn-lt"/>
                <a:cs typeface="+mn-cs"/>
              </a:rPr>
              <a:t>Простая</a:t>
            </a:r>
            <a:r>
              <a:rPr lang="en-US" sz="1800" kern="0" dirty="0">
                <a:latin typeface="+mn-lt"/>
                <a:cs typeface="+mn-cs"/>
              </a:rPr>
              <a:t> </a:t>
            </a:r>
            <a:r>
              <a:rPr lang="en-US" sz="1800" kern="0" dirty="0">
                <a:latin typeface="+mn-lt"/>
                <a:cs typeface="+mn-cs"/>
              </a:rPr>
              <a:t>IP</a:t>
            </a:r>
            <a:r>
              <a:rPr lang="en-US" sz="1800" kern="0" dirty="0">
                <a:latin typeface="+mn-lt"/>
                <a:cs typeface="+mn-cs"/>
              </a:rPr>
              <a:t> </a:t>
            </a:r>
            <a:r>
              <a:rPr lang="ru-RU" sz="1800" kern="0" dirty="0">
                <a:latin typeface="+mn-lt"/>
                <a:cs typeface="+mn-cs"/>
              </a:rPr>
              <a:t>конфигурация</a:t>
            </a:r>
            <a:endParaRPr lang="en-US" sz="1800" kern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1B447D"/>
              </a:buClr>
              <a:buSzPct val="90000"/>
              <a:buFont typeface="Times" pitchFamily="18" charset="0"/>
              <a:buChar char="•"/>
              <a:defRPr/>
            </a:pPr>
            <a:r>
              <a:rPr lang="ru-RU" sz="1800" kern="0" dirty="0">
                <a:latin typeface="+mn-lt"/>
                <a:cs typeface="+mn-cs"/>
              </a:rPr>
              <a:t>Совместим со стандартной </a:t>
            </a:r>
            <a:r>
              <a:rPr lang="en-US" sz="1800" kern="0" dirty="0" err="1">
                <a:latin typeface="+mn-lt"/>
                <a:cs typeface="+mn-cs"/>
              </a:rPr>
              <a:t>GigE</a:t>
            </a:r>
            <a:r>
              <a:rPr lang="en-US" sz="1800" kern="0" dirty="0">
                <a:latin typeface="+mn-lt"/>
                <a:cs typeface="+mn-cs"/>
              </a:rPr>
              <a:t> </a:t>
            </a:r>
            <a:r>
              <a:rPr lang="ru-RU" sz="1800" kern="0" dirty="0">
                <a:latin typeface="+mn-lt"/>
                <a:cs typeface="+mn-cs"/>
              </a:rPr>
              <a:t>сетью</a:t>
            </a:r>
            <a:endParaRPr lang="en-US" sz="1800" kern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1B447D"/>
              </a:buClr>
              <a:buSzPct val="90000"/>
              <a:buFont typeface="Times" pitchFamily="18" charset="0"/>
              <a:buChar char="•"/>
              <a:defRPr/>
            </a:pPr>
            <a:r>
              <a:rPr lang="ru-RU" sz="1800" kern="0" dirty="0">
                <a:latin typeface="+mn-lt"/>
                <a:cs typeface="+mn-cs"/>
              </a:rPr>
              <a:t>Интерфейс на основе </a:t>
            </a:r>
            <a:r>
              <a:rPr lang="en-US" sz="1800" kern="0" dirty="0">
                <a:latin typeface="+mn-lt"/>
                <a:cs typeface="+mn-cs"/>
              </a:rPr>
              <a:t>Java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1B447D"/>
              </a:buClr>
              <a:buSzPct val="90000"/>
              <a:buFont typeface="Times" pitchFamily="18" charset="0"/>
              <a:buChar char="•"/>
              <a:defRPr/>
            </a:pPr>
            <a:endParaRPr lang="en-US" sz="1800" kern="0" dirty="0">
              <a:latin typeface="+mn-lt"/>
              <a:cs typeface="+mn-cs"/>
            </a:endParaRPr>
          </a:p>
        </p:txBody>
      </p:sp>
      <p:pic>
        <p:nvPicPr>
          <p:cNvPr id="66567" name="Picture 7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2063" y="6523038"/>
            <a:ext cx="1531937" cy="334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0000"/>
                </a:solidFill>
                <a:latin typeface="Calibri" pitchFamily="34" charset="0"/>
              </a:rPr>
              <a:t>Контакты</a:t>
            </a:r>
            <a:endParaRPr lang="en-US" sz="2800" b="1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0658" name="Content Placeholder 4" descr="Pivot3Logo_FreeBlueDec1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392863" y="1250950"/>
            <a:ext cx="2413000" cy="1263650"/>
          </a:xfrm>
        </p:spPr>
      </p:pic>
      <p:sp>
        <p:nvSpPr>
          <p:cNvPr id="70659" name="TextBox 5"/>
          <p:cNvSpPr txBox="1">
            <a:spLocks noChangeArrowheads="1"/>
          </p:cNvSpPr>
          <p:nvPr/>
        </p:nvSpPr>
        <p:spPr bwMode="auto">
          <a:xfrm>
            <a:off x="541338" y="3517900"/>
            <a:ext cx="84502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ru-RU" sz="2400">
                <a:latin typeface="Arial" charset="0"/>
              </a:rPr>
              <a:t>ООО «Смарт-Рэк» - дистрибьютор </a:t>
            </a:r>
            <a:r>
              <a:rPr lang="en-US" sz="2400" b="1">
                <a:latin typeface="Arial" charset="0"/>
              </a:rPr>
              <a:t>Pivot3</a:t>
            </a:r>
            <a:r>
              <a:rPr lang="en-US" sz="2400">
                <a:latin typeface="Arial" charset="0"/>
              </a:rPr>
              <a:t> </a:t>
            </a:r>
            <a:r>
              <a:rPr lang="ru-RU" sz="2400">
                <a:latin typeface="Arial" charset="0"/>
              </a:rPr>
              <a:t>в России</a:t>
            </a:r>
          </a:p>
          <a:p>
            <a:pPr algn="r" eaLnBrk="0" hangingPunct="0"/>
            <a:r>
              <a:rPr lang="ru-RU" sz="2400">
                <a:latin typeface="Arial" charset="0"/>
              </a:rPr>
              <a:t> </a:t>
            </a:r>
          </a:p>
          <a:p>
            <a:pPr algn="r" eaLnBrk="0" hangingPunct="0"/>
            <a:r>
              <a:rPr lang="ru-RU" sz="2400">
                <a:latin typeface="Arial" charset="0"/>
              </a:rPr>
              <a:t>Брэнд-менеджер – Дмитрий Рыбаков (</a:t>
            </a:r>
            <a:r>
              <a:rPr lang="en-US" sz="2400">
                <a:latin typeface="Arial" charset="0"/>
                <a:hlinkClick r:id="rId4"/>
              </a:rPr>
              <a:t>dr@pivot3.ru</a:t>
            </a:r>
            <a:r>
              <a:rPr lang="en-US" sz="2400">
                <a:latin typeface="Arial" charset="0"/>
              </a:rPr>
              <a:t>) </a:t>
            </a:r>
          </a:p>
          <a:p>
            <a:pPr algn="r" eaLnBrk="0" hangingPunct="0"/>
            <a:r>
              <a:rPr lang="ru-RU" sz="2400">
                <a:latin typeface="Arial" charset="0"/>
              </a:rPr>
              <a:t>Генеральный директор – Сергей Трапани (</a:t>
            </a:r>
            <a:r>
              <a:rPr lang="en-US" sz="2400">
                <a:latin typeface="Arial" charset="0"/>
                <a:hlinkClick r:id="rId5"/>
              </a:rPr>
              <a:t>info@pivot3.ru</a:t>
            </a:r>
            <a:r>
              <a:rPr lang="en-US" sz="2400">
                <a:latin typeface="Arial" charset="0"/>
              </a:rPr>
              <a:t>) </a:t>
            </a:r>
          </a:p>
          <a:p>
            <a:pPr algn="r" eaLnBrk="0" hangingPunct="0"/>
            <a:r>
              <a:rPr lang="ru-RU" sz="2400">
                <a:latin typeface="Arial" charset="0"/>
              </a:rPr>
              <a:t>Официальный сайт: </a:t>
            </a:r>
            <a:r>
              <a:rPr lang="en-US" sz="2400">
                <a:latin typeface="Arial" charset="0"/>
                <a:hlinkClick r:id="rId6"/>
              </a:rPr>
              <a:t>www.pivot3.com</a:t>
            </a:r>
            <a:endParaRPr lang="ru-RU" sz="2400">
              <a:latin typeface="Arial" charset="0"/>
            </a:endParaRPr>
          </a:p>
          <a:p>
            <a:pPr algn="r" eaLnBrk="0" hangingPunct="0"/>
            <a:r>
              <a:rPr lang="ru-RU" sz="2400">
                <a:latin typeface="Arial" charset="0"/>
              </a:rPr>
              <a:t>Сайт ООО «Смарт-Рэк»: </a:t>
            </a:r>
            <a:r>
              <a:rPr lang="en-US" sz="2400">
                <a:latin typeface="Arial" charset="0"/>
                <a:hlinkClick r:id="rId7"/>
              </a:rPr>
              <a:t>www.smart-rack.ru</a:t>
            </a:r>
            <a:endParaRPr lang="en-US" sz="2400">
              <a:latin typeface="Arial" charset="0"/>
            </a:endParaRPr>
          </a:p>
          <a:p>
            <a:pPr algn="r" eaLnBrk="0" hangingPunct="0"/>
            <a:r>
              <a:rPr lang="ru-RU" sz="2400">
                <a:latin typeface="Arial" charset="0"/>
              </a:rPr>
              <a:t>Тел. 8 (495) 989-4541 </a:t>
            </a:r>
            <a:endParaRPr lang="en-US" sz="2400">
              <a:latin typeface="Arial" charset="0"/>
            </a:endParaRPr>
          </a:p>
        </p:txBody>
      </p:sp>
      <p:pic>
        <p:nvPicPr>
          <p:cNvPr id="70661" name="Picture 5" descr="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1562100"/>
            <a:ext cx="3738563" cy="81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000" b="1" dirty="0" smtClean="0"/>
              <a:t> </a:t>
            </a:r>
            <a:r>
              <a:rPr lang="ru-RU" b="1" kern="1200" dirty="0">
                <a:latin typeface="Calibri"/>
              </a:rPr>
              <a:t>О компании</a:t>
            </a:r>
            <a:endParaRPr lang="en-US" b="1" kern="1200" dirty="0">
              <a:latin typeface="Calibri"/>
            </a:endParaRPr>
          </a:p>
        </p:txBody>
      </p:sp>
      <p:pic>
        <p:nvPicPr>
          <p:cNvPr id="20482" name="Picture 4" descr="6605 chasewood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5888" y="1577975"/>
            <a:ext cx="3341687" cy="4689475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41190" y="1618663"/>
            <a:ext cx="4940102" cy="4671968"/>
          </a:xfrm>
          <a:prstGeom prst="rect">
            <a:avLst/>
          </a:prstGeom>
          <a:gradFill flip="none" rotWithShape="1">
            <a:gsLst>
              <a:gs pos="0">
                <a:srgbClr val="0033CC">
                  <a:tint val="66000"/>
                  <a:satMod val="160000"/>
                </a:srgbClr>
              </a:gs>
              <a:gs pos="50000">
                <a:srgbClr val="0033CC">
                  <a:tint val="44500"/>
                  <a:satMod val="160000"/>
                </a:srgbClr>
              </a:gs>
              <a:gs pos="100000">
                <a:srgbClr val="0033CC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28600" lvl="1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1B447D"/>
              </a:buClr>
              <a:buSzPct val="90000"/>
              <a:buFont typeface="Times" pitchFamily="-111" charset="0"/>
              <a:buChar char="•"/>
              <a:defRPr/>
            </a:pPr>
            <a:r>
              <a:rPr lang="ru-RU" sz="1600" b="1" dirty="0">
                <a:latin typeface="Calibri" pitchFamily="34" charset="0"/>
              </a:rPr>
              <a:t>Основана в</a:t>
            </a:r>
            <a:r>
              <a:rPr lang="en-GB" sz="1600" b="1" dirty="0">
                <a:latin typeface="Calibri" pitchFamily="34" charset="0"/>
              </a:rPr>
              <a:t> 2003 </a:t>
            </a:r>
            <a:r>
              <a:rPr lang="ru-RU" sz="1600" b="1" dirty="0">
                <a:latin typeface="Calibri" pitchFamily="34" charset="0"/>
              </a:rPr>
              <a:t>ветеранами индустрии (</a:t>
            </a:r>
            <a:r>
              <a:rPr lang="en-GB" sz="1600" b="1" dirty="0">
                <a:latin typeface="Calibri" pitchFamily="34" charset="0"/>
              </a:rPr>
              <a:t>Sun, VMware, Compaq, Adaptec</a:t>
            </a:r>
            <a:r>
              <a:rPr lang="ru-RU" sz="1600" b="1" dirty="0">
                <a:latin typeface="Calibri" pitchFamily="34" charset="0"/>
              </a:rPr>
              <a:t>)</a:t>
            </a:r>
            <a:endParaRPr lang="en-GB" sz="1600" b="1" dirty="0">
              <a:latin typeface="Calibri" pitchFamily="34" charset="0"/>
            </a:endParaRPr>
          </a:p>
          <a:p>
            <a:pPr marL="228600" lvl="1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1B447D"/>
              </a:buClr>
              <a:buSzPct val="90000"/>
              <a:buFont typeface="Times" pitchFamily="-111" charset="0"/>
              <a:buChar char="•"/>
              <a:defRPr/>
            </a:pPr>
            <a:r>
              <a:rPr lang="ru-RU" sz="1600" b="1" dirty="0">
                <a:latin typeface="Calibri" pitchFamily="34" charset="0"/>
              </a:rPr>
              <a:t>Более</a:t>
            </a:r>
            <a:r>
              <a:rPr lang="en-GB" sz="1600" b="1" dirty="0">
                <a:latin typeface="Calibri" pitchFamily="34" charset="0"/>
              </a:rPr>
              <a:t> 50 </a:t>
            </a:r>
            <a:r>
              <a:rPr lang="ru-RU" sz="1600" b="1" dirty="0">
                <a:latin typeface="Calibri" pitchFamily="34" charset="0"/>
              </a:rPr>
              <a:t>зарегистрированных патентов</a:t>
            </a:r>
            <a:endParaRPr lang="en-GB" sz="1600" b="1" dirty="0">
              <a:latin typeface="Calibri" pitchFamily="34" charset="0"/>
            </a:endParaRPr>
          </a:p>
          <a:p>
            <a:pPr marL="228600" lvl="1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1B447D"/>
              </a:buClr>
              <a:buSzPct val="90000"/>
              <a:buFont typeface="Times" pitchFamily="-111" charset="0"/>
              <a:buChar char="•"/>
              <a:defRPr/>
            </a:pPr>
            <a:r>
              <a:rPr lang="ru-RU" sz="1600" b="1" dirty="0">
                <a:latin typeface="Calibri" pitchFamily="34" charset="0"/>
              </a:rPr>
              <a:t>Головной офис</a:t>
            </a:r>
            <a:r>
              <a:rPr lang="en-GB" sz="1600" b="1" dirty="0">
                <a:latin typeface="Calibri" pitchFamily="34" charset="0"/>
              </a:rPr>
              <a:t> </a:t>
            </a:r>
            <a:r>
              <a:rPr lang="ru-RU" sz="1600" b="1" dirty="0">
                <a:latin typeface="Calibri" pitchFamily="34" charset="0"/>
              </a:rPr>
              <a:t>в Хьюстоне</a:t>
            </a:r>
            <a:r>
              <a:rPr lang="en-GB" sz="1600" b="1" dirty="0">
                <a:latin typeface="Calibri" pitchFamily="34" charset="0"/>
              </a:rPr>
              <a:t>, </a:t>
            </a:r>
            <a:r>
              <a:rPr lang="ru-RU" sz="1600" b="1" dirty="0">
                <a:latin typeface="Calibri" pitchFamily="34" charset="0"/>
              </a:rPr>
              <a:t>Техасе и</a:t>
            </a:r>
            <a:r>
              <a:rPr lang="en-GB" sz="1600" b="1" dirty="0">
                <a:latin typeface="Calibri" pitchFamily="34" charset="0"/>
              </a:rPr>
              <a:t> </a:t>
            </a:r>
            <a:r>
              <a:rPr lang="ru-RU" sz="1600" b="1" dirty="0">
                <a:latin typeface="Calibri" pitchFamily="34" charset="0"/>
              </a:rPr>
              <a:t>Паоло Алто, Калифорния</a:t>
            </a:r>
            <a:r>
              <a:rPr lang="en-GB" sz="1600" b="1" dirty="0">
                <a:latin typeface="Calibri" pitchFamily="34" charset="0"/>
              </a:rPr>
              <a:t> </a:t>
            </a:r>
          </a:p>
          <a:p>
            <a:pPr marL="228600" lvl="1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1B447D"/>
              </a:buClr>
              <a:buSzPct val="90000"/>
              <a:buFont typeface="Times" pitchFamily="-111" charset="0"/>
              <a:buChar char="•"/>
              <a:defRPr/>
            </a:pPr>
            <a:r>
              <a:rPr lang="ru-RU" sz="1600" b="1" dirty="0">
                <a:latin typeface="Calibri" pitchFamily="34" charset="0"/>
              </a:rPr>
              <a:t>100 человек</a:t>
            </a:r>
            <a:r>
              <a:rPr lang="en-GB" sz="1600" b="1" dirty="0">
                <a:latin typeface="Calibri" pitchFamily="34" charset="0"/>
              </a:rPr>
              <a:t> – 6</a:t>
            </a:r>
            <a:r>
              <a:rPr lang="ru-RU" sz="1600" b="1" dirty="0">
                <a:latin typeface="Calibri" pitchFamily="34" charset="0"/>
              </a:rPr>
              <a:t>5</a:t>
            </a:r>
            <a:r>
              <a:rPr lang="en-GB" sz="1600" b="1" dirty="0">
                <a:latin typeface="Calibri" pitchFamily="34" charset="0"/>
              </a:rPr>
              <a:t> </a:t>
            </a:r>
            <a:r>
              <a:rPr lang="ru-RU" sz="1600" b="1" dirty="0">
                <a:latin typeface="Calibri" pitchFamily="34" charset="0"/>
              </a:rPr>
              <a:t>инженеров</a:t>
            </a:r>
            <a:endParaRPr lang="en-GB" sz="1600" b="1" dirty="0">
              <a:latin typeface="Calibri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1B447D"/>
              </a:buClr>
              <a:buSzPct val="90000"/>
              <a:buFont typeface="Times" pitchFamily="-111" charset="0"/>
              <a:buChar char="•"/>
              <a:defRPr/>
            </a:pPr>
            <a:r>
              <a:rPr lang="ru-RU" sz="1600" b="1" dirty="0">
                <a:latin typeface="Calibri" pitchFamily="34" charset="0"/>
              </a:rPr>
              <a:t>Более</a:t>
            </a:r>
            <a:r>
              <a:rPr lang="en-GB" sz="1600" b="1" dirty="0">
                <a:latin typeface="Calibri" pitchFamily="34" charset="0"/>
              </a:rPr>
              <a:t> </a:t>
            </a:r>
            <a:r>
              <a:rPr lang="en-US" sz="1600" b="1" dirty="0">
                <a:latin typeface="Calibri" pitchFamily="34" charset="0"/>
              </a:rPr>
              <a:t>6</a:t>
            </a:r>
            <a:r>
              <a:rPr lang="ru-RU" sz="1600" b="1" dirty="0">
                <a:latin typeface="Calibri" pitchFamily="34" charset="0"/>
              </a:rPr>
              <a:t>0</a:t>
            </a:r>
            <a:r>
              <a:rPr lang="en-GB" sz="1600" b="1" dirty="0">
                <a:latin typeface="Calibri" pitchFamily="34" charset="0"/>
              </a:rPr>
              <a:t>0 </a:t>
            </a:r>
            <a:r>
              <a:rPr lang="ru-RU" sz="1600" b="1" dirty="0">
                <a:latin typeface="Calibri" pitchFamily="34" charset="0"/>
              </a:rPr>
              <a:t>постоянных заказчиков</a:t>
            </a:r>
            <a:endParaRPr lang="en-GB" sz="1600" b="1" dirty="0">
              <a:latin typeface="Calibri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1B447D"/>
              </a:buClr>
              <a:buSzPct val="90000"/>
              <a:buFont typeface="Times" pitchFamily="-111" charset="0"/>
              <a:buChar char="•"/>
              <a:defRPr/>
            </a:pPr>
            <a:r>
              <a:rPr lang="ru-RU" sz="1600" b="1" dirty="0">
                <a:latin typeface="Calibri" pitchFamily="34" charset="0"/>
              </a:rPr>
              <a:t>Размер хранилища в отдельной системе до</a:t>
            </a:r>
            <a:r>
              <a:rPr lang="en-GB" sz="1600" b="1" dirty="0">
                <a:latin typeface="Calibri" pitchFamily="34" charset="0"/>
              </a:rPr>
              <a:t> </a:t>
            </a:r>
            <a:r>
              <a:rPr lang="ru-RU" sz="1600" b="1" dirty="0">
                <a:latin typeface="Calibri" pitchFamily="34" charset="0"/>
              </a:rPr>
              <a:t>10 Петабайт</a:t>
            </a:r>
            <a:endParaRPr lang="en-GB" sz="1600" b="1" dirty="0">
              <a:latin typeface="Calibri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1B447D"/>
              </a:buClr>
              <a:buSzPct val="90000"/>
              <a:buFont typeface="Times" pitchFamily="-111" charset="0"/>
              <a:buChar char="•"/>
              <a:defRPr/>
            </a:pPr>
            <a:r>
              <a:rPr lang="ru-RU" sz="1600" b="1" dirty="0">
                <a:latin typeface="Calibri" pitchFamily="34" charset="0"/>
              </a:rPr>
              <a:t>Первое хранилище</a:t>
            </a:r>
            <a:r>
              <a:rPr lang="en-GB" sz="1600" b="1" dirty="0">
                <a:latin typeface="Calibri" pitchFamily="34" charset="0"/>
              </a:rPr>
              <a:t> SAN</a:t>
            </a:r>
            <a:r>
              <a:rPr lang="ru-RU" sz="1600" b="1" dirty="0">
                <a:latin typeface="Calibri" pitchFamily="34" charset="0"/>
              </a:rPr>
              <a:t> с бесплатными виртуальными серверами</a:t>
            </a:r>
            <a:r>
              <a:rPr lang="en-GB" sz="1600" b="1" dirty="0">
                <a:latin typeface="Calibri" pitchFamily="34" charset="0"/>
              </a:rPr>
              <a:t> </a:t>
            </a:r>
            <a:endParaRPr lang="en-GB" sz="1600" b="1" dirty="0">
              <a:latin typeface="Calibri" pitchFamily="34" charset="0"/>
            </a:endParaRPr>
          </a:p>
        </p:txBody>
      </p:sp>
      <p:pic>
        <p:nvPicPr>
          <p:cNvPr id="20487" name="Picture 7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2063" y="6523038"/>
            <a:ext cx="1531937" cy="334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169863"/>
            <a:ext cx="7620000" cy="735012"/>
          </a:xfrm>
        </p:spPr>
        <p:txBody>
          <a:bodyPr/>
          <a:lstStyle/>
          <a:p>
            <a:r>
              <a:rPr lang="ru-RU" b="1" smtClean="0">
                <a:latin typeface="Calibri" pitchFamily="34" charset="0"/>
              </a:rPr>
              <a:t>Реализованные проекты</a:t>
            </a:r>
            <a:endParaRPr lang="en-US" b="1" smtClean="0">
              <a:latin typeface="Calibri" pitchFamily="34" charset="0"/>
            </a:endParaRPr>
          </a:p>
        </p:txBody>
      </p:sp>
      <p:pic>
        <p:nvPicPr>
          <p:cNvPr id="2662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4738" y="5203825"/>
            <a:ext cx="148907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419600"/>
            <a:ext cx="3263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5588" y="1401763"/>
            <a:ext cx="12573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prorail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295400"/>
            <a:ext cx="1625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Saturn_Lo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5410200"/>
            <a:ext cx="291623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7" descr="Media Markt_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4700" y="5440363"/>
            <a:ext cx="37576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9" descr="Raiffeisen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1488" y="1522413"/>
            <a:ext cx="22098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0" descr="Amsterdam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2743200"/>
            <a:ext cx="25828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21" descr="Leiden_University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67263" y="2674938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22" descr="Almere_logo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06725" y="2638425"/>
            <a:ext cx="16891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23" descr="UUlogo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524000" y="3962400"/>
            <a:ext cx="514826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4" descr="madrid2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29425" y="2355850"/>
            <a:ext cx="196850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TextBox 5"/>
          <p:cNvSpPr txBox="1">
            <a:spLocks noChangeArrowheads="1"/>
          </p:cNvSpPr>
          <p:nvPr/>
        </p:nvSpPr>
        <p:spPr bwMode="auto">
          <a:xfrm>
            <a:off x="7167563" y="1360488"/>
            <a:ext cx="12811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Abu Dhabi:</a:t>
            </a:r>
          </a:p>
          <a:p>
            <a:pPr eaLnBrk="0" hangingPunct="0"/>
            <a:r>
              <a:rPr lang="en-US" sz="1800"/>
              <a:t>City Center</a:t>
            </a:r>
          </a:p>
          <a:p>
            <a:pPr eaLnBrk="0" hangingPunct="0"/>
            <a:r>
              <a:rPr lang="en-US" sz="1800"/>
              <a:t>Mina Mall</a:t>
            </a:r>
          </a:p>
        </p:txBody>
      </p:sp>
      <p:pic>
        <p:nvPicPr>
          <p:cNvPr id="26640" name="Picture 16" descr="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12063" y="6523038"/>
            <a:ext cx="1531937" cy="334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5088" y="279400"/>
            <a:ext cx="8178800" cy="547688"/>
          </a:xfrm>
        </p:spPr>
        <p:txBody>
          <a:bodyPr/>
          <a:lstStyle/>
          <a:p>
            <a:pPr eaLnBrk="1" hangingPunct="1">
              <a:defRPr/>
            </a:pPr>
            <a:r>
              <a:rPr lang="ru-RU" b="1" kern="1200" dirty="0">
                <a:latin typeface="Calibri"/>
              </a:rPr>
              <a:t>Особенности записи и хранения видео</a:t>
            </a:r>
            <a:endParaRPr lang="en-US" b="1" kern="1200" dirty="0">
              <a:latin typeface="Calibri"/>
            </a:endParaRPr>
          </a:p>
        </p:txBody>
      </p:sp>
      <p:pic>
        <p:nvPicPr>
          <p:cNvPr id="27650" name="Picture 7" descr="New Ima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9088" y="1406525"/>
            <a:ext cx="5586412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98"/>
          <p:cNvSpPr txBox="1">
            <a:spLocks noChangeArrowheads="1"/>
          </p:cNvSpPr>
          <p:nvPr/>
        </p:nvSpPr>
        <p:spPr bwMode="auto">
          <a:xfrm>
            <a:off x="160241" y="3034258"/>
            <a:ext cx="4582581" cy="311880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ru-RU" sz="1600" b="1">
                <a:latin typeface="Calibri" pitchFamily="34" charset="0"/>
              </a:rPr>
              <a:t>Требования к</a:t>
            </a:r>
            <a:r>
              <a:rPr lang="en-US" sz="1600" b="1">
                <a:latin typeface="Calibri" pitchFamily="34" charset="0"/>
              </a:rPr>
              <a:t> </a:t>
            </a:r>
            <a:r>
              <a:rPr lang="ru-RU" sz="1600" b="1">
                <a:latin typeface="Calibri" pitchFamily="34" charset="0"/>
              </a:rPr>
              <a:t>системам безопасности</a:t>
            </a:r>
            <a:r>
              <a:rPr lang="en-US" sz="1600">
                <a:latin typeface="Calibri" pitchFamily="34" charset="0"/>
              </a:rPr>
              <a:t>: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1600" i="1">
                <a:latin typeface="Calibri" pitchFamily="34" charset="0"/>
              </a:rPr>
              <a:t>  </a:t>
            </a:r>
            <a:r>
              <a:rPr lang="ru-RU" sz="1600" b="1">
                <a:latin typeface="Calibri" pitchFamily="34" charset="0"/>
              </a:rPr>
              <a:t>Бесперебойная работа</a:t>
            </a:r>
            <a:endParaRPr lang="en-US" sz="1600" i="1">
              <a:latin typeface="Calibri" pitchFamily="34" charset="0"/>
            </a:endParaRP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1600">
                <a:latin typeface="Calibri" pitchFamily="34" charset="0"/>
              </a:rPr>
              <a:t>  </a:t>
            </a:r>
            <a:r>
              <a:rPr lang="ru-RU" sz="1600" b="1">
                <a:latin typeface="Calibri" pitchFamily="34" charset="0"/>
              </a:rPr>
              <a:t>Беспрерывная запись на диск потокового видео</a:t>
            </a:r>
            <a:r>
              <a:rPr lang="en-US" sz="1600">
                <a:latin typeface="Calibri" pitchFamily="34" charset="0"/>
              </a:rPr>
              <a:t> </a:t>
            </a:r>
            <a:endParaRPr lang="en-US" sz="1600" i="1">
              <a:latin typeface="Calibri" pitchFamily="34" charset="0"/>
            </a:endParaRP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1600" b="1">
                <a:latin typeface="Calibri" pitchFamily="34" charset="0"/>
              </a:rPr>
              <a:t>  </a:t>
            </a:r>
            <a:r>
              <a:rPr lang="ru-RU" sz="1600" b="1">
                <a:latin typeface="Calibri" pitchFamily="34" charset="0"/>
              </a:rPr>
              <a:t>Высокая производительность, зависящая от мощности </a:t>
            </a:r>
            <a:r>
              <a:rPr lang="en-US" sz="1600" b="1">
                <a:latin typeface="Calibri" pitchFamily="34" charset="0"/>
              </a:rPr>
              <a:t>CPU</a:t>
            </a:r>
            <a:endParaRPr lang="en-US" sz="1600">
              <a:latin typeface="Calibri" pitchFamily="34" charset="0"/>
            </a:endParaRP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1600" b="1">
                <a:latin typeface="Calibri" pitchFamily="34" charset="0"/>
              </a:rPr>
              <a:t>  </a:t>
            </a:r>
            <a:r>
              <a:rPr lang="ru-RU" sz="1600" b="1">
                <a:latin typeface="Calibri" pitchFamily="34" charset="0"/>
              </a:rPr>
              <a:t>Отсутствие</a:t>
            </a:r>
            <a:r>
              <a:rPr lang="en-US" sz="1600" b="1">
                <a:latin typeface="Calibri" pitchFamily="34" charset="0"/>
              </a:rPr>
              <a:t> </a:t>
            </a:r>
            <a:r>
              <a:rPr lang="ru-RU" sz="1600" b="1">
                <a:latin typeface="Calibri" pitchFamily="34" charset="0"/>
              </a:rPr>
              <a:t>необходимости в специально обученном персонале</a:t>
            </a:r>
            <a:endParaRPr lang="en-US" sz="1600" i="1">
              <a:latin typeface="Calibri" pitchFamily="34" charset="0"/>
            </a:endParaRPr>
          </a:p>
        </p:txBody>
      </p:sp>
      <p:grpSp>
        <p:nvGrpSpPr>
          <p:cNvPr id="6" name="Group 12"/>
          <p:cNvGrpSpPr/>
          <p:nvPr/>
        </p:nvGrpSpPr>
        <p:grpSpPr>
          <a:xfrm>
            <a:off x="4803225" y="2974028"/>
            <a:ext cx="4321725" cy="3178521"/>
            <a:chOff x="4612922" y="1697543"/>
            <a:chExt cx="4203700" cy="2861834"/>
          </a:xfrm>
          <a:solidFill>
            <a:srgbClr val="000099">
              <a:tint val="66000"/>
              <a:satMod val="160000"/>
            </a:srgbClr>
          </a:solidFill>
        </p:grpSpPr>
        <p:sp>
          <p:nvSpPr>
            <p:cNvPr id="9" name="TextBox 98"/>
            <p:cNvSpPr txBox="1">
              <a:spLocks noChangeArrowheads="1"/>
            </p:cNvSpPr>
            <p:nvPr/>
          </p:nvSpPr>
          <p:spPr bwMode="auto">
            <a:xfrm>
              <a:off x="4612922" y="1697543"/>
              <a:ext cx="4203700" cy="286183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marL="514350" indent="-514350">
                <a:lnSpc>
                  <a:spcPct val="150000"/>
                </a:lnSpc>
                <a:defRPr/>
              </a:pPr>
              <a:r>
                <a:rPr lang="en-US" dirty="0">
                  <a:latin typeface="Calibri" pitchFamily="34" charset="0"/>
                  <a:cs typeface="+mn-cs"/>
                </a:rPr>
                <a:t> </a:t>
              </a:r>
              <a:r>
                <a:rPr lang="ru-RU" sz="1800" dirty="0">
                  <a:latin typeface="Calibri" pitchFamily="34" charset="0"/>
                  <a:cs typeface="+mn-cs"/>
                </a:rPr>
                <a:t> </a:t>
              </a:r>
              <a:r>
                <a:rPr lang="ru-RU" dirty="0">
                  <a:latin typeface="Calibri" pitchFamily="34" charset="0"/>
                  <a:cs typeface="+mn-cs"/>
                </a:rPr>
                <a:t>40% от размера тендера</a:t>
              </a:r>
              <a:endParaRPr lang="en-US" dirty="0">
                <a:latin typeface="Calibri" pitchFamily="34" charset="0"/>
                <a:cs typeface="+mn-cs"/>
              </a:endParaRPr>
            </a:p>
            <a:p>
              <a:pPr lvl="1">
                <a:lnSpc>
                  <a:spcPct val="150000"/>
                </a:lnSpc>
                <a:defRPr/>
              </a:pPr>
              <a:r>
                <a:rPr lang="en-US" sz="2000" dirty="0">
                  <a:latin typeface="Calibri" pitchFamily="34" charset="0"/>
                  <a:cs typeface="+mn-cs"/>
                </a:rPr>
                <a:t>  </a:t>
              </a:r>
              <a:endParaRPr lang="en-US" sz="2000" dirty="0">
                <a:latin typeface="Calibri" pitchFamily="34" charset="0"/>
                <a:cs typeface="+mn-cs"/>
              </a:endParaRPr>
            </a:p>
            <a:p>
              <a:pPr lvl="1">
                <a:lnSpc>
                  <a:spcPct val="150000"/>
                </a:lnSpc>
                <a:buFontTx/>
                <a:buChar char="•"/>
                <a:defRPr/>
              </a:pPr>
              <a:endParaRPr lang="en-US" sz="2000" i="1" dirty="0">
                <a:latin typeface="Calibri" pitchFamily="34" charset="0"/>
                <a:cs typeface="+mn-cs"/>
              </a:endParaRPr>
            </a:p>
            <a:p>
              <a:pPr lvl="1">
                <a:lnSpc>
                  <a:spcPct val="150000"/>
                </a:lnSpc>
                <a:buFontTx/>
                <a:buChar char="•"/>
                <a:defRPr/>
              </a:pPr>
              <a:endParaRPr lang="en-US" sz="2000" i="1" dirty="0">
                <a:latin typeface="Calibri" pitchFamily="34" charset="0"/>
                <a:cs typeface="+mn-cs"/>
              </a:endParaRPr>
            </a:p>
            <a:p>
              <a:pPr lvl="1">
                <a:lnSpc>
                  <a:spcPct val="150000"/>
                </a:lnSpc>
                <a:buFontTx/>
                <a:buChar char="•"/>
                <a:defRPr/>
              </a:pPr>
              <a:endParaRPr lang="en-US" sz="2000" i="1" dirty="0">
                <a:latin typeface="Calibri" pitchFamily="34" charset="0"/>
                <a:cs typeface="+mn-cs"/>
              </a:endParaRPr>
            </a:p>
            <a:p>
              <a:pPr lvl="1">
                <a:lnSpc>
                  <a:spcPct val="150000"/>
                </a:lnSpc>
                <a:buFontTx/>
                <a:buChar char="•"/>
                <a:defRPr/>
              </a:pPr>
              <a:endParaRPr lang="en-US" sz="2000" i="1" dirty="0">
                <a:latin typeface="Calibri" pitchFamily="34" charset="0"/>
                <a:cs typeface="+mn-cs"/>
              </a:endParaRP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0888" y="2269614"/>
              <a:ext cx="2871787" cy="21880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7656" name="Picture 8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2063" y="6523038"/>
            <a:ext cx="1531937" cy="334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1382713" y="119063"/>
            <a:ext cx="7761287" cy="8286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kern="1200" dirty="0">
                <a:latin typeface="Calibri"/>
              </a:rPr>
              <a:t>Обзор решений для записи и хранения видео</a:t>
            </a:r>
            <a:endParaRPr lang="en-US" sz="3200" b="1" kern="1200" dirty="0">
              <a:latin typeface="Calibri"/>
            </a:endParaRPr>
          </a:p>
        </p:txBody>
      </p:sp>
      <p:sp>
        <p:nvSpPr>
          <p:cNvPr id="1051" name="TextBox 52"/>
          <p:cNvSpPr txBox="1">
            <a:spLocks noChangeArrowheads="1"/>
          </p:cNvSpPr>
          <p:nvPr/>
        </p:nvSpPr>
        <p:spPr bwMode="auto">
          <a:xfrm>
            <a:off x="3879850" y="1373188"/>
            <a:ext cx="50784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Серверные решения с </a:t>
            </a:r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SSD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 sz="1800">
                <a:solidFill>
                  <a:srgbClr val="000000"/>
                </a:solidFill>
                <a:latin typeface="Calibri" pitchFamily="34" charset="0"/>
              </a:rPr>
              <a:t>Фиксированные параметры</a:t>
            </a:r>
          </a:p>
          <a:p>
            <a:pPr eaLnBrk="0" hangingPunct="0">
              <a:buFont typeface="Arial" charset="0"/>
              <a:buChar char="•"/>
            </a:pPr>
            <a:r>
              <a:rPr lang="ru-RU" sz="1800">
                <a:solidFill>
                  <a:srgbClr val="000000"/>
                </a:solidFill>
                <a:latin typeface="Calibri" pitchFamily="34" charset="0"/>
              </a:rPr>
              <a:t>Единичная точка сбоя в системе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</a:pPr>
            <a:endParaRPr lang="en-US" sz="180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endParaRPr lang="en-US" sz="180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Блэйд сервера и </a:t>
            </a:r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 SAN</a:t>
            </a: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 хранилища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ru-RU" sz="1800">
                <a:solidFill>
                  <a:srgbClr val="000000"/>
                </a:solidFill>
                <a:latin typeface="Calibri" pitchFamily="34" charset="0"/>
              </a:rPr>
              <a:t>Требует специальной инфраструктуры и наличие сертифицированного персонала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ru-RU" sz="1800">
                <a:solidFill>
                  <a:srgbClr val="000000"/>
                </a:solidFill>
                <a:latin typeface="Calibri" pitchFamily="34" charset="0"/>
              </a:rPr>
              <a:t>Требует высоких первоначальных вложений 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</a:pPr>
            <a:endParaRPr lang="en-US" sz="1800" b="1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Pivot3 vSTAC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ru-RU" sz="1800">
                <a:solidFill>
                  <a:srgbClr val="000000"/>
                </a:solidFill>
                <a:latin typeface="Calibri" pitchFamily="34" charset="0"/>
              </a:rPr>
              <a:t>Упрощенное масштабирование и отсутствие единичной точки сбоя </a:t>
            </a:r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vs. DAS</a:t>
            </a:r>
          </a:p>
          <a:p>
            <a:pPr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ru-RU" sz="1800">
                <a:solidFill>
                  <a:srgbClr val="000000"/>
                </a:solidFill>
                <a:latin typeface="Calibri" pitchFamily="34" charset="0"/>
              </a:rPr>
              <a:t>Потребляет до </a:t>
            </a:r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40% </a:t>
            </a:r>
            <a:r>
              <a:rPr lang="ru-RU" sz="1800">
                <a:solidFill>
                  <a:srgbClr val="000000"/>
                </a:solidFill>
                <a:latin typeface="Calibri" pitchFamily="34" charset="0"/>
              </a:rPr>
              <a:t>меньше энергии </a:t>
            </a:r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vs. SAN</a:t>
            </a:r>
          </a:p>
          <a:p>
            <a:pPr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ru-RU" sz="1800">
                <a:solidFill>
                  <a:srgbClr val="000000"/>
                </a:solidFill>
                <a:latin typeface="Calibri" pitchFamily="34" charset="0"/>
              </a:rPr>
              <a:t>Упрощенное управление системой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147763" y="4767263"/>
            <a:ext cx="1530350" cy="1323975"/>
            <a:chOff x="5558334" y="4452530"/>
            <a:chExt cx="1530590" cy="1323792"/>
          </a:xfrm>
        </p:grpSpPr>
        <p:pic>
          <p:nvPicPr>
            <p:cNvPr id="29707" name="Picture 20" descr="R510X7stackB-03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58334" y="4452530"/>
              <a:ext cx="1477458" cy="1110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8" name="TextBox 54"/>
            <p:cNvSpPr txBox="1">
              <a:spLocks noChangeArrowheads="1"/>
            </p:cNvSpPr>
            <p:nvPr/>
          </p:nvSpPr>
          <p:spPr bwMode="auto">
            <a:xfrm>
              <a:off x="5613753" y="5468545"/>
              <a:ext cx="14751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Pivot3 Appliances</a:t>
              </a:r>
            </a:p>
          </p:txBody>
        </p:sp>
      </p:grpSp>
      <p:pic>
        <p:nvPicPr>
          <p:cNvPr id="29700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5050" y="1768475"/>
            <a:ext cx="16827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54"/>
          <p:cNvSpPr txBox="1">
            <a:spLocks noChangeArrowheads="1"/>
          </p:cNvSpPr>
          <p:nvPr/>
        </p:nvSpPr>
        <p:spPr bwMode="auto">
          <a:xfrm>
            <a:off x="677863" y="2354263"/>
            <a:ext cx="2328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DAS Server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800" y="3073400"/>
            <a:ext cx="3860800" cy="1409700"/>
            <a:chOff x="4428067" y="2810938"/>
            <a:chExt cx="3860075" cy="1409358"/>
          </a:xfrm>
        </p:grpSpPr>
        <p:pic>
          <p:nvPicPr>
            <p:cNvPr id="29703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18819" y="2810938"/>
              <a:ext cx="1272117" cy="1272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4" name="Picture 1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2190" y="3005667"/>
              <a:ext cx="1016706" cy="943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TextBox 54"/>
            <p:cNvSpPr txBox="1">
              <a:spLocks noChangeArrowheads="1"/>
            </p:cNvSpPr>
            <p:nvPr/>
          </p:nvSpPr>
          <p:spPr bwMode="auto">
            <a:xfrm>
              <a:off x="4428067" y="3912519"/>
              <a:ext cx="194071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Blade Servers</a:t>
              </a:r>
            </a:p>
          </p:txBody>
        </p:sp>
        <p:sp>
          <p:nvSpPr>
            <p:cNvPr id="29706" name="TextBox 54"/>
            <p:cNvSpPr txBox="1">
              <a:spLocks noChangeArrowheads="1"/>
            </p:cNvSpPr>
            <p:nvPr/>
          </p:nvSpPr>
          <p:spPr bwMode="auto">
            <a:xfrm>
              <a:off x="6238014" y="3904049"/>
              <a:ext cx="20501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NAS / SAN</a:t>
              </a:r>
            </a:p>
          </p:txBody>
        </p:sp>
      </p:grpSp>
      <p:pic>
        <p:nvPicPr>
          <p:cNvPr id="29710" name="Picture 14" descr="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12063" y="6523038"/>
            <a:ext cx="1531937" cy="334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1584325" y="303213"/>
            <a:ext cx="7331075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kern="1200" dirty="0">
                <a:latin typeface="Calibri"/>
              </a:rPr>
              <a:t>Архитектура</a:t>
            </a:r>
            <a:r>
              <a:rPr lang="en-US" sz="3200" b="1" kern="1200" dirty="0">
                <a:latin typeface="Calibri"/>
              </a:rPr>
              <a:t> Pivot3</a:t>
            </a:r>
          </a:p>
        </p:txBody>
      </p:sp>
      <p:pic>
        <p:nvPicPr>
          <p:cNvPr id="31746" name="Picture 3" descr="New Ima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675" y="1428750"/>
            <a:ext cx="83947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2537190" y="3024279"/>
            <a:ext cx="1315328" cy="26025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5000"/>
                  <a:tint val="66000"/>
                  <a:satMod val="160000"/>
                </a:schemeClr>
              </a:gs>
              <a:gs pos="50000">
                <a:schemeClr val="accent3">
                  <a:lumMod val="65000"/>
                  <a:tint val="44500"/>
                  <a:satMod val="160000"/>
                </a:schemeClr>
              </a:gs>
              <a:gs pos="100000">
                <a:schemeClr val="accent3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latin typeface="Calibri" pitchFamily="34" charset="0"/>
                <a:cs typeface="+mn-cs"/>
              </a:rPr>
              <a:t>X86 CPU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355417" y="3024279"/>
            <a:ext cx="1317673" cy="26494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5000"/>
                  <a:tint val="66000"/>
                  <a:satMod val="160000"/>
                </a:schemeClr>
              </a:gs>
              <a:gs pos="50000">
                <a:schemeClr val="accent3">
                  <a:lumMod val="65000"/>
                  <a:tint val="44500"/>
                  <a:satMod val="160000"/>
                </a:schemeClr>
              </a:gs>
              <a:gs pos="100000">
                <a:schemeClr val="accent3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latin typeface="Calibri" pitchFamily="34" charset="0"/>
                <a:cs typeface="+mn-cs"/>
              </a:rPr>
              <a:t>X86 CPU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058884" y="2595213"/>
            <a:ext cx="5219106" cy="2907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ru-RU" sz="1200" b="1" dirty="0">
                <a:latin typeface="Calibri" pitchFamily="34" charset="0"/>
                <a:cs typeface="+mn-cs"/>
              </a:rPr>
              <a:t>Уровень виртуализации (</a:t>
            </a:r>
            <a:r>
              <a:rPr lang="en-US" sz="1200" b="1" dirty="0" err="1">
                <a:latin typeface="Calibri" pitchFamily="34" charset="0"/>
                <a:cs typeface="+mn-cs"/>
              </a:rPr>
              <a:t>Xen</a:t>
            </a:r>
            <a:r>
              <a:rPr lang="en-US" sz="1200" b="1" dirty="0">
                <a:latin typeface="Calibri" pitchFamily="34" charset="0"/>
                <a:cs typeface="+mn-cs"/>
              </a:rPr>
              <a:t> </a:t>
            </a:r>
            <a:r>
              <a:rPr lang="ru-RU" sz="1200" b="1" dirty="0">
                <a:latin typeface="Calibri" pitchFamily="34" charset="0"/>
                <a:cs typeface="+mn-cs"/>
              </a:rPr>
              <a:t>или </a:t>
            </a:r>
            <a:r>
              <a:rPr lang="en-US" sz="1200" b="1" dirty="0">
                <a:latin typeface="Calibri" pitchFamily="34" charset="0"/>
                <a:cs typeface="+mn-cs"/>
              </a:rPr>
              <a:t>VM Ware)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066796" y="1540701"/>
            <a:ext cx="1608422" cy="94666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dirty="0">
                <a:latin typeface="Calibri" pitchFamily="34" charset="0"/>
                <a:cs typeface="+mn-cs"/>
              </a:rPr>
              <a:t>Pivot3 RAIGE OS provides 288TB SAN 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883068" y="2086897"/>
            <a:ext cx="3369502" cy="380219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dirty="0">
                <a:latin typeface="Calibri" pitchFamily="34" charset="0"/>
                <a:cs typeface="+mn-cs"/>
              </a:rPr>
              <a:t>Windows or Linux VM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3889332" y="1578077"/>
            <a:ext cx="3375764" cy="47194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ru-RU" sz="1200" b="1" dirty="0">
                <a:latin typeface="Calibri" pitchFamily="34" charset="0"/>
                <a:cs typeface="+mn-cs"/>
              </a:rPr>
              <a:t>Серверное приложение</a:t>
            </a:r>
            <a:endParaRPr lang="en-US" sz="1200" b="1" dirty="0">
              <a:latin typeface="Calibri" pitchFamily="34" charset="0"/>
              <a:cs typeface="+mn-cs"/>
            </a:endParaRPr>
          </a:p>
        </p:txBody>
      </p:sp>
      <p:sp>
        <p:nvSpPr>
          <p:cNvPr id="19" name="TextBox 52"/>
          <p:cNvSpPr txBox="1">
            <a:spLocks noChangeArrowheads="1"/>
          </p:cNvSpPr>
          <p:nvPr/>
        </p:nvSpPr>
        <p:spPr bwMode="auto">
          <a:xfrm>
            <a:off x="1709738" y="3619500"/>
            <a:ext cx="4979987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 b="1">
                <a:latin typeface="Calibri" pitchFamily="34" charset="0"/>
                <a:cs typeface="Calibri" pitchFamily="34" charset="0"/>
              </a:rPr>
              <a:t>Win2k3 32 &amp; 64 bit (Server &amp; Storage Server)</a:t>
            </a:r>
          </a:p>
          <a:p>
            <a:pPr algn="ctr" eaLnBrk="0" hangingPunct="0"/>
            <a:r>
              <a:rPr lang="en-GB" sz="2000" b="1">
                <a:latin typeface="Calibri" pitchFamily="34" charset="0"/>
                <a:cs typeface="Calibri" pitchFamily="34" charset="0"/>
              </a:rPr>
              <a:t>RHEL 5.x</a:t>
            </a:r>
          </a:p>
          <a:p>
            <a:pPr algn="ctr" eaLnBrk="0" hangingPunct="0"/>
            <a:r>
              <a:rPr lang="en-GB" sz="2000" b="1">
                <a:latin typeface="Calibri" pitchFamily="34" charset="0"/>
                <a:cs typeface="Calibri" pitchFamily="34" charset="0"/>
              </a:rPr>
              <a:t>Cent OS 5.x</a:t>
            </a:r>
          </a:p>
          <a:p>
            <a:pPr algn="ctr" eaLnBrk="0" hangingPunct="0"/>
            <a:r>
              <a:rPr lang="en-GB" sz="2000" b="1">
                <a:latin typeface="Calibri" pitchFamily="34" charset="0"/>
                <a:cs typeface="Calibri" pitchFamily="34" charset="0"/>
              </a:rPr>
              <a:t>SUSE 11.x</a:t>
            </a:r>
          </a:p>
          <a:p>
            <a:pPr algn="ctr" eaLnBrk="0" hangingPunct="0"/>
            <a:r>
              <a:rPr lang="en-GB" sz="1800">
                <a:latin typeface="Calibri" pitchFamily="34" charset="0"/>
                <a:cs typeface="Calibri" pitchFamily="34" charset="0"/>
              </a:rPr>
              <a:t>[DVD </a:t>
            </a:r>
            <a:r>
              <a:rPr lang="ru-RU" sz="1800">
                <a:latin typeface="Calibri" pitchFamily="34" charset="0"/>
                <a:cs typeface="Calibri" pitchFamily="34" charset="0"/>
              </a:rPr>
              <a:t>с </a:t>
            </a:r>
            <a:r>
              <a:rPr lang="en-GB" sz="1800">
                <a:latin typeface="Calibri" pitchFamily="34" charset="0"/>
                <a:cs typeface="Calibri" pitchFamily="34" charset="0"/>
              </a:rPr>
              <a:t>VM Images</a:t>
            </a:r>
            <a:r>
              <a:rPr lang="ru-RU" sz="1800">
                <a:latin typeface="Calibri" pitchFamily="34" charset="0"/>
                <a:cs typeface="Calibri" pitchFamily="34" charset="0"/>
              </a:rPr>
              <a:t> прилагаются </a:t>
            </a:r>
            <a:r>
              <a:rPr lang="en-GB" sz="1800">
                <a:latin typeface="Calibri" pitchFamily="34" charset="0"/>
                <a:cs typeface="Calibri" pitchFamily="34" charset="0"/>
              </a:rPr>
              <a:t>]</a:t>
            </a:r>
          </a:p>
          <a:p>
            <a:pPr lvl="1" algn="ctr">
              <a:buFont typeface="Arial" charset="0"/>
              <a:buChar char="•"/>
            </a:pPr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5418668"/>
            <a:ext cx="9144000" cy="968926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buFont typeface="Times" pitchFamily="18" charset="0"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Сеть с выделенной зоной хранения данных (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SAN)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, которая одновременно управляет серверными приложении на совместно используемом аппаратном обеспечении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1770" name="Picture 26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2063" y="6523038"/>
            <a:ext cx="1531937" cy="334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288" y="254000"/>
            <a:ext cx="7245350" cy="641350"/>
          </a:xfrm>
        </p:spPr>
        <p:txBody>
          <a:bodyPr>
            <a:spAutoFit/>
          </a:bodyPr>
          <a:lstStyle/>
          <a:p>
            <a:r>
              <a:rPr lang="ru-RU" b="1" smtClean="0">
                <a:solidFill>
                  <a:srgbClr val="135EAA"/>
                </a:solidFill>
              </a:rPr>
              <a:t>Интеграция </a:t>
            </a:r>
            <a:r>
              <a:rPr lang="en-US" b="1" smtClean="0">
                <a:solidFill>
                  <a:srgbClr val="135EAA"/>
                </a:solidFill>
              </a:rPr>
              <a:t>Pivot3</a:t>
            </a:r>
          </a:p>
        </p:txBody>
      </p:sp>
      <p:pic>
        <p:nvPicPr>
          <p:cNvPr id="35842" name="Picture 4" descr="http://www.pivot3.com/images/logo-acuity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3" y="1395413"/>
            <a:ext cx="13747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Avigil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7525" y="1350963"/>
            <a:ext cx="2276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4" descr="http://www.pivot3.com/images/secondary/partners/exacq-logo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0" y="2314575"/>
            <a:ext cx="11525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8" descr="http://www.pivot3.com/images/secondary/partners/IM-logo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56563" y="2092325"/>
            <a:ext cx="9525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2" descr="http://www.pivot3.com/images/logo-safety-vision.gif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07313" y="5140325"/>
            <a:ext cx="12430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3" descr="aimetislogo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8763" y="1358900"/>
            <a:ext cx="165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6" descr="http://www.pivot3.com/images/logo-viasys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38738" y="5730875"/>
            <a:ext cx="10191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27" descr="Logo_Genetec_RGB.jpg"/>
          <p:cNvPicPr>
            <a:picLocks noChangeAspect="1"/>
          </p:cNvPicPr>
          <p:nvPr/>
        </p:nvPicPr>
        <p:blipFill>
          <a:blip r:embed="rId14"/>
          <a:srcRect l="9351" t="16489" r="9351" b="21985"/>
          <a:stretch>
            <a:fillRect/>
          </a:stretch>
        </p:blipFill>
        <p:spPr bwMode="auto">
          <a:xfrm>
            <a:off x="4449763" y="2603500"/>
            <a:ext cx="1839912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2400" y="5765800"/>
            <a:ext cx="20701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037013" y="3122613"/>
            <a:ext cx="193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53063" y="4129088"/>
            <a:ext cx="2028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2905125"/>
            <a:ext cx="12954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3"/>
          <p:cNvPicPr>
            <a:picLocks noChangeAspect="1" noChangeArrowheads="1"/>
          </p:cNvPicPr>
          <p:nvPr/>
        </p:nvPicPr>
        <p:blipFill>
          <a:blip r:embed="rId19"/>
          <a:srcRect l="3764" r="9412"/>
          <a:stretch>
            <a:fillRect/>
          </a:stretch>
        </p:blipFill>
        <p:spPr bwMode="auto">
          <a:xfrm>
            <a:off x="1685925" y="4986338"/>
            <a:ext cx="1687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16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582738" y="2130425"/>
            <a:ext cx="14128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17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620000" y="3143250"/>
            <a:ext cx="152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18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3025" y="4192588"/>
            <a:ext cx="17414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21" descr="Insight Video Net"/>
          <p:cNvPicPr>
            <a:picLocks noChangeAspect="1" noChangeArrowheads="1"/>
          </p:cNvPicPr>
          <p:nvPr/>
        </p:nvPicPr>
        <p:blipFill>
          <a:blip r:embed="rId23"/>
          <a:srcRect b="36456"/>
          <a:stretch>
            <a:fillRect/>
          </a:stretch>
        </p:blipFill>
        <p:spPr bwMode="auto">
          <a:xfrm>
            <a:off x="1651000" y="3063875"/>
            <a:ext cx="16144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25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962150" y="3841750"/>
            <a:ext cx="19573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2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095750" y="3670300"/>
            <a:ext cx="1255713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1" name="Picture 2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235700" y="5772150"/>
            <a:ext cx="15160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Picture 29"/>
          <p:cNvPicPr>
            <a:picLocks noChangeAspect="1" noChangeArrowheads="1"/>
          </p:cNvPicPr>
          <p:nvPr/>
        </p:nvPicPr>
        <p:blipFill>
          <a:blip r:embed="rId27"/>
          <a:srcRect t="28804" b="33604"/>
          <a:stretch>
            <a:fillRect/>
          </a:stretch>
        </p:blipFill>
        <p:spPr bwMode="auto">
          <a:xfrm>
            <a:off x="3810000" y="5759450"/>
            <a:ext cx="13001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Picture 31"/>
          <p:cNvPicPr>
            <a:picLocks noChangeAspect="1" noChangeArrowheads="1"/>
          </p:cNvPicPr>
          <p:nvPr/>
        </p:nvPicPr>
        <p:blipFill>
          <a:blip r:embed="rId28"/>
          <a:srcRect l="5000" r="9001"/>
          <a:stretch>
            <a:fillRect/>
          </a:stretch>
        </p:blipFill>
        <p:spPr bwMode="auto">
          <a:xfrm>
            <a:off x="14288" y="4953000"/>
            <a:ext cx="14605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Picture 32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240463" y="2182813"/>
            <a:ext cx="17399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Picture 34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7697788" y="3886200"/>
            <a:ext cx="12382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Picture 36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967413" y="4956175"/>
            <a:ext cx="11620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7" name="Picture 37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3763963" y="5014913"/>
            <a:ext cx="17954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8" name="Picture 38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7823200" y="5846763"/>
            <a:ext cx="1231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9" name="Picture 40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2046288" y="1436688"/>
            <a:ext cx="179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0" name="Picture 41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4816475" y="1976438"/>
            <a:ext cx="135413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1" name="Picture 42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338138" y="2227263"/>
            <a:ext cx="11604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2" name="Picture 43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6061075" y="3036888"/>
            <a:ext cx="14081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3" name="Picture 34" descr="axxonLogo copy.jpg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3878263" y="1084263"/>
            <a:ext cx="24542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4" name="Picture 2" descr="SeeTec_Logo_Farbe_RGB.jpg"/>
          <p:cNvPicPr>
            <a:picLocks noChangeAspect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2362200" y="5880100"/>
            <a:ext cx="13541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6" name="Picture 36" descr="logo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7612063" y="6523038"/>
            <a:ext cx="1531937" cy="33496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ounded Rectangle 500"/>
          <p:cNvSpPr/>
          <p:nvPr/>
        </p:nvSpPr>
        <p:spPr bwMode="auto">
          <a:xfrm>
            <a:off x="203200" y="1359288"/>
            <a:ext cx="8771467" cy="1231511"/>
          </a:xfrm>
          <a:prstGeom prst="round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41988" name="Group 466"/>
          <p:cNvGrpSpPr>
            <a:grpSpLocks/>
          </p:cNvGrpSpPr>
          <p:nvPr/>
        </p:nvGrpSpPr>
        <p:grpSpPr bwMode="auto">
          <a:xfrm>
            <a:off x="627063" y="2124075"/>
            <a:ext cx="1504950" cy="185738"/>
            <a:chOff x="631030" y="4303203"/>
            <a:chExt cx="1504951" cy="457573"/>
          </a:xfrm>
        </p:grpSpPr>
        <p:grpSp>
          <p:nvGrpSpPr>
            <p:cNvPr id="42358" name="Group 28"/>
            <p:cNvGrpSpPr>
              <a:grpSpLocks/>
            </p:cNvGrpSpPr>
            <p:nvPr/>
          </p:nvGrpSpPr>
          <p:grpSpPr bwMode="auto">
            <a:xfrm>
              <a:off x="675101" y="4303956"/>
              <a:ext cx="114724" cy="342843"/>
              <a:chOff x="388706" y="2404152"/>
              <a:chExt cx="946933" cy="1107896"/>
            </a:xfrm>
          </p:grpSpPr>
          <p:sp>
            <p:nvSpPr>
              <p:cNvPr id="42437" name="Oval 86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438" name="Rectangle 87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439" name="Oval 13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440" name="Straight Connector 89"/>
              <p:cNvCxnSpPr>
                <a:cxnSpLocks noChangeShapeType="1"/>
                <a:endCxn id="42437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441" name="Straight Connector 90"/>
              <p:cNvCxnSpPr>
                <a:cxnSpLocks noChangeShapeType="1"/>
                <a:endCxn id="42437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359" name="Group 31"/>
            <p:cNvGrpSpPr>
              <a:grpSpLocks/>
            </p:cNvGrpSpPr>
            <p:nvPr/>
          </p:nvGrpSpPr>
          <p:grpSpPr bwMode="auto">
            <a:xfrm>
              <a:off x="785655" y="4304441"/>
              <a:ext cx="114724" cy="342843"/>
              <a:chOff x="388706" y="2404152"/>
              <a:chExt cx="946933" cy="1107896"/>
            </a:xfrm>
          </p:grpSpPr>
          <p:sp>
            <p:nvSpPr>
              <p:cNvPr id="42432" name="Oval 81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433" name="Rectangle 82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434" name="Oval 83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435" name="Straight Connector 84"/>
              <p:cNvCxnSpPr>
                <a:cxnSpLocks noChangeShapeType="1"/>
                <a:stCxn id="42434" idx="2"/>
                <a:endCxn id="42432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436" name="Straight Connector 85"/>
              <p:cNvCxnSpPr>
                <a:cxnSpLocks noChangeShapeType="1"/>
                <a:stCxn id="42434" idx="6"/>
                <a:endCxn id="42432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360" name="Group 37"/>
            <p:cNvGrpSpPr>
              <a:grpSpLocks/>
            </p:cNvGrpSpPr>
            <p:nvPr/>
          </p:nvGrpSpPr>
          <p:grpSpPr bwMode="auto">
            <a:xfrm>
              <a:off x="1891619" y="4303203"/>
              <a:ext cx="114724" cy="342843"/>
              <a:chOff x="388706" y="2404152"/>
              <a:chExt cx="946933" cy="1107896"/>
            </a:xfrm>
          </p:grpSpPr>
          <p:sp>
            <p:nvSpPr>
              <p:cNvPr id="42427" name="Oval 76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428" name="Rectangle 77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429" name="Oval 78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430" name="Straight Connector 79"/>
              <p:cNvCxnSpPr>
                <a:cxnSpLocks noChangeShapeType="1"/>
                <a:stCxn id="42429" idx="2"/>
                <a:endCxn id="42427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431" name="Straight Connector 80"/>
              <p:cNvCxnSpPr>
                <a:cxnSpLocks noChangeShapeType="1"/>
                <a:stCxn id="42429" idx="6"/>
                <a:endCxn id="42427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361" name="Group 43"/>
            <p:cNvGrpSpPr>
              <a:grpSpLocks/>
            </p:cNvGrpSpPr>
            <p:nvPr/>
          </p:nvGrpSpPr>
          <p:grpSpPr bwMode="auto">
            <a:xfrm>
              <a:off x="895604" y="4305411"/>
              <a:ext cx="114724" cy="342843"/>
              <a:chOff x="388706" y="2404152"/>
              <a:chExt cx="946933" cy="1107896"/>
            </a:xfrm>
          </p:grpSpPr>
          <p:sp>
            <p:nvSpPr>
              <p:cNvPr id="42422" name="Oval 71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423" name="Rectangle 72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424" name="Oval 73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425" name="Straight Connector 74"/>
              <p:cNvCxnSpPr>
                <a:cxnSpLocks noChangeShapeType="1"/>
                <a:stCxn id="42424" idx="2"/>
                <a:endCxn id="42422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426" name="Straight Connector 75"/>
              <p:cNvCxnSpPr>
                <a:cxnSpLocks noChangeShapeType="1"/>
                <a:stCxn id="42424" idx="6"/>
                <a:endCxn id="42422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362" name="Group 49"/>
            <p:cNvGrpSpPr>
              <a:grpSpLocks/>
            </p:cNvGrpSpPr>
            <p:nvPr/>
          </p:nvGrpSpPr>
          <p:grpSpPr bwMode="auto">
            <a:xfrm>
              <a:off x="1006907" y="4304713"/>
              <a:ext cx="114724" cy="342843"/>
              <a:chOff x="388706" y="2404152"/>
              <a:chExt cx="946933" cy="1107896"/>
            </a:xfrm>
          </p:grpSpPr>
          <p:sp>
            <p:nvSpPr>
              <p:cNvPr id="42417" name="Oval 66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418" name="Rectangle 67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419" name="Oval 68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420" name="Straight Connector 69"/>
              <p:cNvCxnSpPr>
                <a:cxnSpLocks noChangeShapeType="1"/>
                <a:stCxn id="42419" idx="2"/>
                <a:endCxn id="42417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421" name="Straight Connector 70"/>
              <p:cNvCxnSpPr>
                <a:cxnSpLocks noChangeShapeType="1"/>
                <a:stCxn id="42419" idx="6"/>
                <a:endCxn id="42417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363" name="Group 55"/>
            <p:cNvGrpSpPr>
              <a:grpSpLocks/>
            </p:cNvGrpSpPr>
            <p:nvPr/>
          </p:nvGrpSpPr>
          <p:grpSpPr bwMode="auto">
            <a:xfrm>
              <a:off x="1117167" y="4304441"/>
              <a:ext cx="114724" cy="342843"/>
              <a:chOff x="388706" y="2404152"/>
              <a:chExt cx="946933" cy="1107896"/>
            </a:xfrm>
          </p:grpSpPr>
          <p:sp>
            <p:nvSpPr>
              <p:cNvPr id="42412" name="Oval 61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413" name="Rectangle 62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414" name="Oval 63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415" name="Straight Connector 64"/>
              <p:cNvCxnSpPr>
                <a:cxnSpLocks noChangeShapeType="1"/>
                <a:stCxn id="42414" idx="2"/>
                <a:endCxn id="42412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416" name="Straight Connector 65"/>
              <p:cNvCxnSpPr>
                <a:cxnSpLocks noChangeShapeType="1"/>
                <a:stCxn id="42414" idx="6"/>
                <a:endCxn id="42412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364" name="Group 61"/>
            <p:cNvGrpSpPr>
              <a:grpSpLocks/>
            </p:cNvGrpSpPr>
            <p:nvPr/>
          </p:nvGrpSpPr>
          <p:grpSpPr bwMode="auto">
            <a:xfrm>
              <a:off x="1229433" y="4304441"/>
              <a:ext cx="114724" cy="342843"/>
              <a:chOff x="388706" y="2404152"/>
              <a:chExt cx="946933" cy="1107896"/>
            </a:xfrm>
          </p:grpSpPr>
          <p:sp>
            <p:nvSpPr>
              <p:cNvPr id="42407" name="Oval 56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408" name="Rectangle 57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409" name="Oval 58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410" name="Straight Connector 59"/>
              <p:cNvCxnSpPr>
                <a:cxnSpLocks noChangeShapeType="1"/>
                <a:stCxn id="42409" idx="2"/>
                <a:endCxn id="42407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411" name="Straight Connector 60"/>
              <p:cNvCxnSpPr>
                <a:cxnSpLocks noChangeShapeType="1"/>
                <a:stCxn id="42409" idx="6"/>
                <a:endCxn id="42407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365" name="Group 67"/>
            <p:cNvGrpSpPr>
              <a:grpSpLocks/>
            </p:cNvGrpSpPr>
            <p:nvPr/>
          </p:nvGrpSpPr>
          <p:grpSpPr bwMode="auto">
            <a:xfrm>
              <a:off x="1339986" y="4304926"/>
              <a:ext cx="114724" cy="342843"/>
              <a:chOff x="388706" y="2404152"/>
              <a:chExt cx="946933" cy="1107896"/>
            </a:xfrm>
          </p:grpSpPr>
          <p:sp>
            <p:nvSpPr>
              <p:cNvPr id="42402" name="Oval 51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403" name="Rectangle 52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404" name="Oval 53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405" name="Straight Connector 54"/>
              <p:cNvCxnSpPr>
                <a:cxnSpLocks noChangeShapeType="1"/>
                <a:stCxn id="42404" idx="2"/>
                <a:endCxn id="42402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406" name="Straight Connector 55"/>
              <p:cNvCxnSpPr>
                <a:cxnSpLocks noChangeShapeType="1"/>
                <a:stCxn id="42404" idx="6"/>
                <a:endCxn id="42402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366" name="Group 73"/>
            <p:cNvGrpSpPr>
              <a:grpSpLocks/>
            </p:cNvGrpSpPr>
            <p:nvPr/>
          </p:nvGrpSpPr>
          <p:grpSpPr bwMode="auto">
            <a:xfrm>
              <a:off x="1450540" y="4303684"/>
              <a:ext cx="114724" cy="342843"/>
              <a:chOff x="388706" y="2404152"/>
              <a:chExt cx="946933" cy="1107896"/>
            </a:xfrm>
          </p:grpSpPr>
          <p:sp>
            <p:nvSpPr>
              <p:cNvPr id="42397" name="Oval 46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98" name="Rectangle 47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99" name="Oval 48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400" name="Straight Connector 49"/>
              <p:cNvCxnSpPr>
                <a:cxnSpLocks noChangeShapeType="1"/>
                <a:stCxn id="42399" idx="2"/>
                <a:endCxn id="42397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401" name="Straight Connector 50"/>
              <p:cNvCxnSpPr>
                <a:cxnSpLocks noChangeShapeType="1"/>
                <a:stCxn id="42399" idx="6"/>
                <a:endCxn id="42397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367" name="Group 79"/>
            <p:cNvGrpSpPr>
              <a:grpSpLocks/>
            </p:cNvGrpSpPr>
            <p:nvPr/>
          </p:nvGrpSpPr>
          <p:grpSpPr bwMode="auto">
            <a:xfrm>
              <a:off x="1561843" y="4304713"/>
              <a:ext cx="114724" cy="342843"/>
              <a:chOff x="388706" y="2404152"/>
              <a:chExt cx="946933" cy="1107896"/>
            </a:xfrm>
          </p:grpSpPr>
          <p:sp>
            <p:nvSpPr>
              <p:cNvPr id="42392" name="Oval 41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93" name="Rectangle 42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94" name="Oval 43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395" name="Straight Connector 44"/>
              <p:cNvCxnSpPr>
                <a:cxnSpLocks noChangeShapeType="1"/>
                <a:stCxn id="42394" idx="2"/>
                <a:endCxn id="42392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396" name="Straight Connector 45"/>
              <p:cNvCxnSpPr>
                <a:cxnSpLocks noChangeShapeType="1"/>
                <a:stCxn id="42394" idx="6"/>
                <a:endCxn id="42392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368" name="Group 85"/>
            <p:cNvGrpSpPr>
              <a:grpSpLocks/>
            </p:cNvGrpSpPr>
            <p:nvPr/>
          </p:nvGrpSpPr>
          <p:grpSpPr bwMode="auto">
            <a:xfrm>
              <a:off x="1670765" y="4303471"/>
              <a:ext cx="114724" cy="342843"/>
              <a:chOff x="388706" y="2404152"/>
              <a:chExt cx="946933" cy="1107896"/>
            </a:xfrm>
          </p:grpSpPr>
          <p:sp>
            <p:nvSpPr>
              <p:cNvPr id="42387" name="Oval 36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88" name="Rectangle 37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89" name="Oval 38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390" name="Straight Connector 39"/>
              <p:cNvCxnSpPr>
                <a:cxnSpLocks noChangeShapeType="1"/>
                <a:stCxn id="42389" idx="2"/>
                <a:endCxn id="42387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391" name="Straight Connector 40"/>
              <p:cNvCxnSpPr>
                <a:cxnSpLocks noChangeShapeType="1"/>
                <a:stCxn id="42389" idx="6"/>
                <a:endCxn id="42387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369" name="Group 91"/>
            <p:cNvGrpSpPr>
              <a:grpSpLocks/>
            </p:cNvGrpSpPr>
            <p:nvPr/>
          </p:nvGrpSpPr>
          <p:grpSpPr bwMode="auto">
            <a:xfrm>
              <a:off x="1781025" y="4304926"/>
              <a:ext cx="114724" cy="342843"/>
              <a:chOff x="388706" y="2404152"/>
              <a:chExt cx="946933" cy="1107896"/>
            </a:xfrm>
          </p:grpSpPr>
          <p:sp>
            <p:nvSpPr>
              <p:cNvPr id="42382" name="Oval 31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83" name="Rectangle 32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84" name="Oval 33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385" name="Straight Connector 34"/>
              <p:cNvCxnSpPr>
                <a:cxnSpLocks noChangeShapeType="1"/>
                <a:stCxn id="42384" idx="2"/>
                <a:endCxn id="42382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386" name="Straight Connector 35"/>
              <p:cNvCxnSpPr>
                <a:cxnSpLocks noChangeShapeType="1"/>
                <a:stCxn id="42384" idx="6"/>
                <a:endCxn id="42382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2370" name="TextBox 19"/>
            <p:cNvSpPr txBox="1">
              <a:spLocks noChangeArrowheads="1"/>
            </p:cNvSpPr>
            <p:nvPr/>
          </p:nvSpPr>
          <p:spPr bwMode="auto">
            <a:xfrm>
              <a:off x="631030" y="4614997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1</a:t>
              </a:r>
            </a:p>
          </p:txBody>
        </p:sp>
        <p:sp>
          <p:nvSpPr>
            <p:cNvPr id="42371" name="TextBox 20"/>
            <p:cNvSpPr txBox="1">
              <a:spLocks noChangeArrowheads="1"/>
            </p:cNvSpPr>
            <p:nvPr/>
          </p:nvSpPr>
          <p:spPr bwMode="auto">
            <a:xfrm>
              <a:off x="747712" y="4614996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2</a:t>
              </a:r>
            </a:p>
          </p:txBody>
        </p:sp>
        <p:sp>
          <p:nvSpPr>
            <p:cNvPr id="42372" name="TextBox 21"/>
            <p:cNvSpPr txBox="1">
              <a:spLocks noChangeArrowheads="1"/>
            </p:cNvSpPr>
            <p:nvPr/>
          </p:nvSpPr>
          <p:spPr bwMode="auto">
            <a:xfrm>
              <a:off x="857249" y="4614997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3</a:t>
              </a:r>
            </a:p>
          </p:txBody>
        </p:sp>
        <p:sp>
          <p:nvSpPr>
            <p:cNvPr id="42373" name="TextBox 22"/>
            <p:cNvSpPr txBox="1">
              <a:spLocks noChangeArrowheads="1"/>
            </p:cNvSpPr>
            <p:nvPr/>
          </p:nvSpPr>
          <p:spPr bwMode="auto">
            <a:xfrm>
              <a:off x="962024" y="4615653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4</a:t>
              </a:r>
            </a:p>
          </p:txBody>
        </p:sp>
        <p:sp>
          <p:nvSpPr>
            <p:cNvPr id="42374" name="TextBox 23"/>
            <p:cNvSpPr txBox="1">
              <a:spLocks noChangeArrowheads="1"/>
            </p:cNvSpPr>
            <p:nvPr/>
          </p:nvSpPr>
          <p:spPr bwMode="auto">
            <a:xfrm>
              <a:off x="1085849" y="4613924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5</a:t>
              </a:r>
            </a:p>
          </p:txBody>
        </p:sp>
        <p:sp>
          <p:nvSpPr>
            <p:cNvPr id="42375" name="TextBox 24"/>
            <p:cNvSpPr txBox="1">
              <a:spLocks noChangeArrowheads="1"/>
            </p:cNvSpPr>
            <p:nvPr/>
          </p:nvSpPr>
          <p:spPr bwMode="auto">
            <a:xfrm>
              <a:off x="1197768" y="4613924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6</a:t>
              </a:r>
            </a:p>
          </p:txBody>
        </p:sp>
        <p:sp>
          <p:nvSpPr>
            <p:cNvPr id="42376" name="TextBox 25"/>
            <p:cNvSpPr txBox="1">
              <a:spLocks noChangeArrowheads="1"/>
            </p:cNvSpPr>
            <p:nvPr/>
          </p:nvSpPr>
          <p:spPr bwMode="auto">
            <a:xfrm>
              <a:off x="1304924" y="4613922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7</a:t>
              </a:r>
            </a:p>
          </p:txBody>
        </p:sp>
        <p:sp>
          <p:nvSpPr>
            <p:cNvPr id="42377" name="TextBox 26"/>
            <p:cNvSpPr txBox="1">
              <a:spLocks noChangeArrowheads="1"/>
            </p:cNvSpPr>
            <p:nvPr/>
          </p:nvSpPr>
          <p:spPr bwMode="auto">
            <a:xfrm>
              <a:off x="1419224" y="4613925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8</a:t>
              </a:r>
            </a:p>
          </p:txBody>
        </p:sp>
        <p:sp>
          <p:nvSpPr>
            <p:cNvPr id="42378" name="TextBox 27"/>
            <p:cNvSpPr txBox="1">
              <a:spLocks noChangeArrowheads="1"/>
            </p:cNvSpPr>
            <p:nvPr/>
          </p:nvSpPr>
          <p:spPr bwMode="auto">
            <a:xfrm>
              <a:off x="1531143" y="4613925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9</a:t>
              </a:r>
            </a:p>
          </p:txBody>
        </p:sp>
        <p:sp>
          <p:nvSpPr>
            <p:cNvPr id="42379" name="TextBox 28"/>
            <p:cNvSpPr txBox="1">
              <a:spLocks noChangeArrowheads="1"/>
            </p:cNvSpPr>
            <p:nvPr/>
          </p:nvSpPr>
          <p:spPr bwMode="auto">
            <a:xfrm>
              <a:off x="1564484" y="4613922"/>
              <a:ext cx="321467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10</a:t>
              </a:r>
            </a:p>
          </p:txBody>
        </p:sp>
        <p:sp>
          <p:nvSpPr>
            <p:cNvPr id="42380" name="TextBox 29"/>
            <p:cNvSpPr txBox="1">
              <a:spLocks noChangeArrowheads="1"/>
            </p:cNvSpPr>
            <p:nvPr/>
          </p:nvSpPr>
          <p:spPr bwMode="auto">
            <a:xfrm>
              <a:off x="1693071" y="4613925"/>
              <a:ext cx="304799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11</a:t>
              </a:r>
            </a:p>
          </p:txBody>
        </p:sp>
        <p:sp>
          <p:nvSpPr>
            <p:cNvPr id="42381" name="TextBox 30"/>
            <p:cNvSpPr txBox="1">
              <a:spLocks noChangeArrowheads="1"/>
            </p:cNvSpPr>
            <p:nvPr/>
          </p:nvSpPr>
          <p:spPr bwMode="auto">
            <a:xfrm>
              <a:off x="1781176" y="4613926"/>
              <a:ext cx="354805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12</a:t>
              </a:r>
            </a:p>
          </p:txBody>
        </p:sp>
      </p:grpSp>
      <p:grpSp>
        <p:nvGrpSpPr>
          <p:cNvPr id="41989" name="Group 103"/>
          <p:cNvGrpSpPr>
            <a:grpSpLocks/>
          </p:cNvGrpSpPr>
          <p:nvPr/>
        </p:nvGrpSpPr>
        <p:grpSpPr bwMode="auto">
          <a:xfrm>
            <a:off x="2255838" y="2125663"/>
            <a:ext cx="1504950" cy="182562"/>
            <a:chOff x="745330" y="2988743"/>
            <a:chExt cx="1504951" cy="457583"/>
          </a:xfrm>
        </p:grpSpPr>
        <p:grpSp>
          <p:nvGrpSpPr>
            <p:cNvPr id="42274" name="Group 28"/>
            <p:cNvGrpSpPr>
              <a:grpSpLocks/>
            </p:cNvGrpSpPr>
            <p:nvPr/>
          </p:nvGrpSpPr>
          <p:grpSpPr bwMode="auto">
            <a:xfrm>
              <a:off x="789401" y="2989506"/>
              <a:ext cx="114724" cy="342843"/>
              <a:chOff x="388706" y="2404152"/>
              <a:chExt cx="946933" cy="1107896"/>
            </a:xfrm>
          </p:grpSpPr>
          <p:sp>
            <p:nvSpPr>
              <p:cNvPr id="42353" name="Oval 18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54" name="Rectangle 18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55" name="Oval 13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356" name="Straight Connector 186"/>
              <p:cNvCxnSpPr>
                <a:cxnSpLocks noChangeShapeType="1"/>
                <a:endCxn id="42353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357" name="Straight Connector 187"/>
              <p:cNvCxnSpPr>
                <a:cxnSpLocks noChangeShapeType="1"/>
                <a:endCxn id="42353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275" name="Group 31"/>
            <p:cNvGrpSpPr>
              <a:grpSpLocks/>
            </p:cNvGrpSpPr>
            <p:nvPr/>
          </p:nvGrpSpPr>
          <p:grpSpPr bwMode="auto">
            <a:xfrm>
              <a:off x="899955" y="2989991"/>
              <a:ext cx="114724" cy="342843"/>
              <a:chOff x="388706" y="2404152"/>
              <a:chExt cx="946933" cy="1107896"/>
            </a:xfrm>
          </p:grpSpPr>
          <p:sp>
            <p:nvSpPr>
              <p:cNvPr id="42348" name="Oval 17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49" name="Rectangle 17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50" name="Oval 18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351" name="Straight Connector 181"/>
              <p:cNvCxnSpPr>
                <a:cxnSpLocks noChangeShapeType="1"/>
                <a:stCxn id="42350" idx="2"/>
                <a:endCxn id="42348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352" name="Straight Connector 182"/>
              <p:cNvCxnSpPr>
                <a:cxnSpLocks noChangeShapeType="1"/>
                <a:stCxn id="42350" idx="6"/>
                <a:endCxn id="42348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276" name="Group 37"/>
            <p:cNvGrpSpPr>
              <a:grpSpLocks/>
            </p:cNvGrpSpPr>
            <p:nvPr/>
          </p:nvGrpSpPr>
          <p:grpSpPr bwMode="auto">
            <a:xfrm>
              <a:off x="2005919" y="2988753"/>
              <a:ext cx="114724" cy="342843"/>
              <a:chOff x="388706" y="2404152"/>
              <a:chExt cx="946933" cy="1107896"/>
            </a:xfrm>
          </p:grpSpPr>
          <p:sp>
            <p:nvSpPr>
              <p:cNvPr id="42343" name="Oval 17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44" name="Rectangle 17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45" name="Oval 175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346" name="Straight Connector 176"/>
              <p:cNvCxnSpPr>
                <a:cxnSpLocks noChangeShapeType="1"/>
                <a:stCxn id="42345" idx="2"/>
                <a:endCxn id="42343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347" name="Straight Connector 177"/>
              <p:cNvCxnSpPr>
                <a:cxnSpLocks noChangeShapeType="1"/>
                <a:stCxn id="42345" idx="6"/>
                <a:endCxn id="42343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277" name="Group 43"/>
            <p:cNvGrpSpPr>
              <a:grpSpLocks/>
            </p:cNvGrpSpPr>
            <p:nvPr/>
          </p:nvGrpSpPr>
          <p:grpSpPr bwMode="auto">
            <a:xfrm>
              <a:off x="1009904" y="2990961"/>
              <a:ext cx="114724" cy="342843"/>
              <a:chOff x="388706" y="2404152"/>
              <a:chExt cx="946933" cy="1107896"/>
            </a:xfrm>
          </p:grpSpPr>
          <p:sp>
            <p:nvSpPr>
              <p:cNvPr id="42338" name="Oval 16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39" name="Rectangle 16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40" name="Oval 17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341" name="Straight Connector 171"/>
              <p:cNvCxnSpPr>
                <a:cxnSpLocks noChangeShapeType="1"/>
                <a:stCxn id="42340" idx="2"/>
                <a:endCxn id="42338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342" name="Straight Connector 172"/>
              <p:cNvCxnSpPr>
                <a:cxnSpLocks noChangeShapeType="1"/>
                <a:stCxn id="42340" idx="6"/>
                <a:endCxn id="42338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278" name="Group 49"/>
            <p:cNvGrpSpPr>
              <a:grpSpLocks/>
            </p:cNvGrpSpPr>
            <p:nvPr/>
          </p:nvGrpSpPr>
          <p:grpSpPr bwMode="auto">
            <a:xfrm>
              <a:off x="1121207" y="2990263"/>
              <a:ext cx="114724" cy="342843"/>
              <a:chOff x="388706" y="2404152"/>
              <a:chExt cx="946933" cy="1107896"/>
            </a:xfrm>
          </p:grpSpPr>
          <p:sp>
            <p:nvSpPr>
              <p:cNvPr id="42333" name="Oval 16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34" name="Rectangle 16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35" name="Oval 165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336" name="Straight Connector 166"/>
              <p:cNvCxnSpPr>
                <a:cxnSpLocks noChangeShapeType="1"/>
                <a:stCxn id="42335" idx="2"/>
                <a:endCxn id="42333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337" name="Straight Connector 167"/>
              <p:cNvCxnSpPr>
                <a:cxnSpLocks noChangeShapeType="1"/>
                <a:stCxn id="42335" idx="6"/>
                <a:endCxn id="42333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279" name="Group 55"/>
            <p:cNvGrpSpPr>
              <a:grpSpLocks/>
            </p:cNvGrpSpPr>
            <p:nvPr/>
          </p:nvGrpSpPr>
          <p:grpSpPr bwMode="auto">
            <a:xfrm>
              <a:off x="1231467" y="2989991"/>
              <a:ext cx="114724" cy="342843"/>
              <a:chOff x="388706" y="2404152"/>
              <a:chExt cx="946933" cy="1107896"/>
            </a:xfrm>
          </p:grpSpPr>
          <p:sp>
            <p:nvSpPr>
              <p:cNvPr id="42328" name="Oval 15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29" name="Rectangle 15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30" name="Oval 16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331" name="Straight Connector 161"/>
              <p:cNvCxnSpPr>
                <a:cxnSpLocks noChangeShapeType="1"/>
                <a:stCxn id="42330" idx="2"/>
                <a:endCxn id="42328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332" name="Straight Connector 162"/>
              <p:cNvCxnSpPr>
                <a:cxnSpLocks noChangeShapeType="1"/>
                <a:stCxn id="42330" idx="6"/>
                <a:endCxn id="42328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280" name="Group 61"/>
            <p:cNvGrpSpPr>
              <a:grpSpLocks/>
            </p:cNvGrpSpPr>
            <p:nvPr/>
          </p:nvGrpSpPr>
          <p:grpSpPr bwMode="auto">
            <a:xfrm>
              <a:off x="1343733" y="2989991"/>
              <a:ext cx="114724" cy="342843"/>
              <a:chOff x="388706" y="2404152"/>
              <a:chExt cx="946933" cy="1107896"/>
            </a:xfrm>
          </p:grpSpPr>
          <p:sp>
            <p:nvSpPr>
              <p:cNvPr id="42323" name="Oval 15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24" name="Rectangle 15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25" name="Oval 155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326" name="Straight Connector 156"/>
              <p:cNvCxnSpPr>
                <a:cxnSpLocks noChangeShapeType="1"/>
                <a:stCxn id="42325" idx="2"/>
                <a:endCxn id="42323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327" name="Straight Connector 157"/>
              <p:cNvCxnSpPr>
                <a:cxnSpLocks noChangeShapeType="1"/>
                <a:stCxn id="42325" idx="6"/>
                <a:endCxn id="42323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281" name="Group 67"/>
            <p:cNvGrpSpPr>
              <a:grpSpLocks/>
            </p:cNvGrpSpPr>
            <p:nvPr/>
          </p:nvGrpSpPr>
          <p:grpSpPr bwMode="auto">
            <a:xfrm>
              <a:off x="1454286" y="2990476"/>
              <a:ext cx="114724" cy="342843"/>
              <a:chOff x="388706" y="2404152"/>
              <a:chExt cx="946933" cy="1107896"/>
            </a:xfrm>
          </p:grpSpPr>
          <p:sp>
            <p:nvSpPr>
              <p:cNvPr id="42318" name="Oval 14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19" name="Rectangle 14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20" name="Oval 15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321" name="Straight Connector 151"/>
              <p:cNvCxnSpPr>
                <a:cxnSpLocks noChangeShapeType="1"/>
                <a:stCxn id="42320" idx="2"/>
                <a:endCxn id="42318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322" name="Straight Connector 152"/>
              <p:cNvCxnSpPr>
                <a:cxnSpLocks noChangeShapeType="1"/>
                <a:stCxn id="42320" idx="6"/>
                <a:endCxn id="42318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282" name="Group 73"/>
            <p:cNvGrpSpPr>
              <a:grpSpLocks/>
            </p:cNvGrpSpPr>
            <p:nvPr/>
          </p:nvGrpSpPr>
          <p:grpSpPr bwMode="auto">
            <a:xfrm>
              <a:off x="1564840" y="2989234"/>
              <a:ext cx="114724" cy="342843"/>
              <a:chOff x="388706" y="2404152"/>
              <a:chExt cx="946933" cy="1107896"/>
            </a:xfrm>
          </p:grpSpPr>
          <p:sp>
            <p:nvSpPr>
              <p:cNvPr id="42313" name="Oval 14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14" name="Rectangle 14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15" name="Oval 145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316" name="Straight Connector 146"/>
              <p:cNvCxnSpPr>
                <a:cxnSpLocks noChangeShapeType="1"/>
                <a:stCxn id="42315" idx="2"/>
                <a:endCxn id="42313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317" name="Straight Connector 147"/>
              <p:cNvCxnSpPr>
                <a:cxnSpLocks noChangeShapeType="1"/>
                <a:stCxn id="42315" idx="6"/>
                <a:endCxn id="42313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283" name="Group 79"/>
            <p:cNvGrpSpPr>
              <a:grpSpLocks/>
            </p:cNvGrpSpPr>
            <p:nvPr/>
          </p:nvGrpSpPr>
          <p:grpSpPr bwMode="auto">
            <a:xfrm>
              <a:off x="1676143" y="2990263"/>
              <a:ext cx="114724" cy="342843"/>
              <a:chOff x="388706" y="2404152"/>
              <a:chExt cx="946933" cy="1107896"/>
            </a:xfrm>
          </p:grpSpPr>
          <p:sp>
            <p:nvSpPr>
              <p:cNvPr id="42308" name="Oval 13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09" name="Rectangle 13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10" name="Oval 14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311" name="Straight Connector 141"/>
              <p:cNvCxnSpPr>
                <a:cxnSpLocks noChangeShapeType="1"/>
                <a:stCxn id="42310" idx="2"/>
                <a:endCxn id="42308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312" name="Straight Connector 142"/>
              <p:cNvCxnSpPr>
                <a:cxnSpLocks noChangeShapeType="1"/>
                <a:stCxn id="42310" idx="6"/>
                <a:endCxn id="42308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284" name="Group 85"/>
            <p:cNvGrpSpPr>
              <a:grpSpLocks/>
            </p:cNvGrpSpPr>
            <p:nvPr/>
          </p:nvGrpSpPr>
          <p:grpSpPr bwMode="auto">
            <a:xfrm>
              <a:off x="1785065" y="2989021"/>
              <a:ext cx="114724" cy="342843"/>
              <a:chOff x="388706" y="2404152"/>
              <a:chExt cx="946933" cy="1107896"/>
            </a:xfrm>
          </p:grpSpPr>
          <p:sp>
            <p:nvSpPr>
              <p:cNvPr id="42303" name="Oval 13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04" name="Rectangle 13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05" name="Oval 135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306" name="Straight Connector 136"/>
              <p:cNvCxnSpPr>
                <a:cxnSpLocks noChangeShapeType="1"/>
                <a:stCxn id="42305" idx="2"/>
                <a:endCxn id="42303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307" name="Straight Connector 137"/>
              <p:cNvCxnSpPr>
                <a:cxnSpLocks noChangeShapeType="1"/>
                <a:stCxn id="42305" idx="6"/>
                <a:endCxn id="42303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285" name="Group 91"/>
            <p:cNvGrpSpPr>
              <a:grpSpLocks/>
            </p:cNvGrpSpPr>
            <p:nvPr/>
          </p:nvGrpSpPr>
          <p:grpSpPr bwMode="auto">
            <a:xfrm>
              <a:off x="1895325" y="2990476"/>
              <a:ext cx="114724" cy="342843"/>
              <a:chOff x="388706" y="2404152"/>
              <a:chExt cx="946933" cy="1107896"/>
            </a:xfrm>
          </p:grpSpPr>
          <p:sp>
            <p:nvSpPr>
              <p:cNvPr id="42298" name="Oval 12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99" name="Rectangle 12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300" name="Oval 13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301" name="Straight Connector 131"/>
              <p:cNvCxnSpPr>
                <a:cxnSpLocks noChangeShapeType="1"/>
                <a:stCxn id="42300" idx="2"/>
                <a:endCxn id="42298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302" name="Straight Connector 132"/>
              <p:cNvCxnSpPr>
                <a:cxnSpLocks noChangeShapeType="1"/>
                <a:stCxn id="42300" idx="6"/>
                <a:endCxn id="42298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2286" name="TextBox 116"/>
            <p:cNvSpPr txBox="1">
              <a:spLocks noChangeArrowheads="1"/>
            </p:cNvSpPr>
            <p:nvPr/>
          </p:nvSpPr>
          <p:spPr bwMode="auto">
            <a:xfrm>
              <a:off x="745330" y="3300547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1</a:t>
              </a:r>
            </a:p>
          </p:txBody>
        </p:sp>
        <p:sp>
          <p:nvSpPr>
            <p:cNvPr id="42287" name="TextBox 117"/>
            <p:cNvSpPr txBox="1">
              <a:spLocks noChangeArrowheads="1"/>
            </p:cNvSpPr>
            <p:nvPr/>
          </p:nvSpPr>
          <p:spPr bwMode="auto">
            <a:xfrm>
              <a:off x="862012" y="3300546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2</a:t>
              </a:r>
            </a:p>
          </p:txBody>
        </p:sp>
        <p:sp>
          <p:nvSpPr>
            <p:cNvPr id="42288" name="TextBox 118"/>
            <p:cNvSpPr txBox="1">
              <a:spLocks noChangeArrowheads="1"/>
            </p:cNvSpPr>
            <p:nvPr/>
          </p:nvSpPr>
          <p:spPr bwMode="auto">
            <a:xfrm>
              <a:off x="971549" y="3300547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3</a:t>
              </a:r>
            </a:p>
          </p:txBody>
        </p:sp>
        <p:sp>
          <p:nvSpPr>
            <p:cNvPr id="42289" name="TextBox 119"/>
            <p:cNvSpPr txBox="1">
              <a:spLocks noChangeArrowheads="1"/>
            </p:cNvSpPr>
            <p:nvPr/>
          </p:nvSpPr>
          <p:spPr bwMode="auto">
            <a:xfrm>
              <a:off x="1076324" y="3301203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4</a:t>
              </a:r>
            </a:p>
          </p:txBody>
        </p:sp>
        <p:sp>
          <p:nvSpPr>
            <p:cNvPr id="42290" name="TextBox 120"/>
            <p:cNvSpPr txBox="1">
              <a:spLocks noChangeArrowheads="1"/>
            </p:cNvSpPr>
            <p:nvPr/>
          </p:nvSpPr>
          <p:spPr bwMode="auto">
            <a:xfrm>
              <a:off x="1200149" y="3299474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5</a:t>
              </a:r>
            </a:p>
          </p:txBody>
        </p:sp>
        <p:sp>
          <p:nvSpPr>
            <p:cNvPr id="42291" name="TextBox 121"/>
            <p:cNvSpPr txBox="1">
              <a:spLocks noChangeArrowheads="1"/>
            </p:cNvSpPr>
            <p:nvPr/>
          </p:nvSpPr>
          <p:spPr bwMode="auto">
            <a:xfrm>
              <a:off x="1312068" y="3299474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6</a:t>
              </a:r>
            </a:p>
          </p:txBody>
        </p:sp>
        <p:sp>
          <p:nvSpPr>
            <p:cNvPr id="42292" name="TextBox 122"/>
            <p:cNvSpPr txBox="1">
              <a:spLocks noChangeArrowheads="1"/>
            </p:cNvSpPr>
            <p:nvPr/>
          </p:nvSpPr>
          <p:spPr bwMode="auto">
            <a:xfrm>
              <a:off x="1419224" y="3299472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7</a:t>
              </a:r>
            </a:p>
          </p:txBody>
        </p:sp>
        <p:sp>
          <p:nvSpPr>
            <p:cNvPr id="42293" name="TextBox 123"/>
            <p:cNvSpPr txBox="1">
              <a:spLocks noChangeArrowheads="1"/>
            </p:cNvSpPr>
            <p:nvPr/>
          </p:nvSpPr>
          <p:spPr bwMode="auto">
            <a:xfrm>
              <a:off x="1533524" y="3299475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8</a:t>
              </a:r>
            </a:p>
          </p:txBody>
        </p:sp>
        <p:sp>
          <p:nvSpPr>
            <p:cNvPr id="42294" name="TextBox 124"/>
            <p:cNvSpPr txBox="1">
              <a:spLocks noChangeArrowheads="1"/>
            </p:cNvSpPr>
            <p:nvPr/>
          </p:nvSpPr>
          <p:spPr bwMode="auto">
            <a:xfrm>
              <a:off x="1645443" y="3299475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9</a:t>
              </a:r>
            </a:p>
          </p:txBody>
        </p:sp>
        <p:sp>
          <p:nvSpPr>
            <p:cNvPr id="42295" name="TextBox 125"/>
            <p:cNvSpPr txBox="1">
              <a:spLocks noChangeArrowheads="1"/>
            </p:cNvSpPr>
            <p:nvPr/>
          </p:nvSpPr>
          <p:spPr bwMode="auto">
            <a:xfrm>
              <a:off x="1678784" y="3299472"/>
              <a:ext cx="321467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10</a:t>
              </a:r>
            </a:p>
          </p:txBody>
        </p:sp>
        <p:sp>
          <p:nvSpPr>
            <p:cNvPr id="42296" name="TextBox 126"/>
            <p:cNvSpPr txBox="1">
              <a:spLocks noChangeArrowheads="1"/>
            </p:cNvSpPr>
            <p:nvPr/>
          </p:nvSpPr>
          <p:spPr bwMode="auto">
            <a:xfrm>
              <a:off x="1807371" y="3299475"/>
              <a:ext cx="304799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11</a:t>
              </a:r>
            </a:p>
          </p:txBody>
        </p:sp>
        <p:sp>
          <p:nvSpPr>
            <p:cNvPr id="42297" name="TextBox 127"/>
            <p:cNvSpPr txBox="1">
              <a:spLocks noChangeArrowheads="1"/>
            </p:cNvSpPr>
            <p:nvPr/>
          </p:nvSpPr>
          <p:spPr bwMode="auto">
            <a:xfrm>
              <a:off x="1895476" y="3299476"/>
              <a:ext cx="354805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12</a:t>
              </a:r>
            </a:p>
          </p:txBody>
        </p:sp>
      </p:grpSp>
      <p:grpSp>
        <p:nvGrpSpPr>
          <p:cNvPr id="41990" name="Group 273"/>
          <p:cNvGrpSpPr>
            <a:grpSpLocks/>
          </p:cNvGrpSpPr>
          <p:nvPr/>
        </p:nvGrpSpPr>
        <p:grpSpPr bwMode="auto">
          <a:xfrm>
            <a:off x="5591175" y="2124075"/>
            <a:ext cx="1504950" cy="185738"/>
            <a:chOff x="745330" y="2988743"/>
            <a:chExt cx="1504951" cy="457583"/>
          </a:xfrm>
        </p:grpSpPr>
        <p:grpSp>
          <p:nvGrpSpPr>
            <p:cNvPr id="42190" name="Group 28"/>
            <p:cNvGrpSpPr>
              <a:grpSpLocks/>
            </p:cNvGrpSpPr>
            <p:nvPr/>
          </p:nvGrpSpPr>
          <p:grpSpPr bwMode="auto">
            <a:xfrm>
              <a:off x="789401" y="2989506"/>
              <a:ext cx="114724" cy="342843"/>
              <a:chOff x="388706" y="2404152"/>
              <a:chExt cx="946933" cy="1107896"/>
            </a:xfrm>
          </p:grpSpPr>
          <p:sp>
            <p:nvSpPr>
              <p:cNvPr id="42269" name="Oval 35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70" name="Rectangle 35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71" name="Oval 13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272" name="Straight Connector 356"/>
              <p:cNvCxnSpPr>
                <a:cxnSpLocks noChangeShapeType="1"/>
                <a:endCxn id="42269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273" name="Straight Connector 357"/>
              <p:cNvCxnSpPr>
                <a:cxnSpLocks noChangeShapeType="1"/>
                <a:endCxn id="42269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191" name="Group 31"/>
            <p:cNvGrpSpPr>
              <a:grpSpLocks/>
            </p:cNvGrpSpPr>
            <p:nvPr/>
          </p:nvGrpSpPr>
          <p:grpSpPr bwMode="auto">
            <a:xfrm>
              <a:off x="899955" y="2989991"/>
              <a:ext cx="114724" cy="342843"/>
              <a:chOff x="388706" y="2404152"/>
              <a:chExt cx="946933" cy="1107896"/>
            </a:xfrm>
          </p:grpSpPr>
          <p:sp>
            <p:nvSpPr>
              <p:cNvPr id="42264" name="Oval 34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65" name="Rectangle 34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66" name="Oval 35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267" name="Straight Connector 351"/>
              <p:cNvCxnSpPr>
                <a:cxnSpLocks noChangeShapeType="1"/>
                <a:stCxn id="42266" idx="2"/>
                <a:endCxn id="42264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268" name="Straight Connector 352"/>
              <p:cNvCxnSpPr>
                <a:cxnSpLocks noChangeShapeType="1"/>
                <a:stCxn id="42266" idx="6"/>
                <a:endCxn id="42264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192" name="Group 37"/>
            <p:cNvGrpSpPr>
              <a:grpSpLocks/>
            </p:cNvGrpSpPr>
            <p:nvPr/>
          </p:nvGrpSpPr>
          <p:grpSpPr bwMode="auto">
            <a:xfrm>
              <a:off x="2005919" y="2988753"/>
              <a:ext cx="114724" cy="342843"/>
              <a:chOff x="388706" y="2404152"/>
              <a:chExt cx="946933" cy="1107896"/>
            </a:xfrm>
          </p:grpSpPr>
          <p:sp>
            <p:nvSpPr>
              <p:cNvPr id="42259" name="Oval 34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60" name="Rectangle 34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61" name="Oval 345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262" name="Straight Connector 346"/>
              <p:cNvCxnSpPr>
                <a:cxnSpLocks noChangeShapeType="1"/>
                <a:stCxn id="42261" idx="2"/>
                <a:endCxn id="42259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263" name="Straight Connector 347"/>
              <p:cNvCxnSpPr>
                <a:cxnSpLocks noChangeShapeType="1"/>
                <a:stCxn id="42261" idx="6"/>
                <a:endCxn id="42259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193" name="Group 43"/>
            <p:cNvGrpSpPr>
              <a:grpSpLocks/>
            </p:cNvGrpSpPr>
            <p:nvPr/>
          </p:nvGrpSpPr>
          <p:grpSpPr bwMode="auto">
            <a:xfrm>
              <a:off x="1009904" y="2990961"/>
              <a:ext cx="114724" cy="342843"/>
              <a:chOff x="388706" y="2404152"/>
              <a:chExt cx="946933" cy="1107896"/>
            </a:xfrm>
          </p:grpSpPr>
          <p:sp>
            <p:nvSpPr>
              <p:cNvPr id="42254" name="Oval 33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55" name="Rectangle 33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56" name="Oval 34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257" name="Straight Connector 341"/>
              <p:cNvCxnSpPr>
                <a:cxnSpLocks noChangeShapeType="1"/>
                <a:stCxn id="42256" idx="2"/>
                <a:endCxn id="42254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258" name="Straight Connector 342"/>
              <p:cNvCxnSpPr>
                <a:cxnSpLocks noChangeShapeType="1"/>
                <a:stCxn id="42256" idx="6"/>
                <a:endCxn id="42254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194" name="Group 49"/>
            <p:cNvGrpSpPr>
              <a:grpSpLocks/>
            </p:cNvGrpSpPr>
            <p:nvPr/>
          </p:nvGrpSpPr>
          <p:grpSpPr bwMode="auto">
            <a:xfrm>
              <a:off x="1121207" y="2990263"/>
              <a:ext cx="114724" cy="342843"/>
              <a:chOff x="388706" y="2404152"/>
              <a:chExt cx="946933" cy="1107896"/>
            </a:xfrm>
          </p:grpSpPr>
          <p:sp>
            <p:nvSpPr>
              <p:cNvPr id="42249" name="Oval 33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50" name="Rectangle 33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51" name="Oval 335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252" name="Straight Connector 336"/>
              <p:cNvCxnSpPr>
                <a:cxnSpLocks noChangeShapeType="1"/>
                <a:stCxn id="42251" idx="2"/>
                <a:endCxn id="42249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253" name="Straight Connector 337"/>
              <p:cNvCxnSpPr>
                <a:cxnSpLocks noChangeShapeType="1"/>
                <a:stCxn id="42251" idx="6"/>
                <a:endCxn id="42249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195" name="Group 55"/>
            <p:cNvGrpSpPr>
              <a:grpSpLocks/>
            </p:cNvGrpSpPr>
            <p:nvPr/>
          </p:nvGrpSpPr>
          <p:grpSpPr bwMode="auto">
            <a:xfrm>
              <a:off x="1231467" y="2989991"/>
              <a:ext cx="114724" cy="342843"/>
              <a:chOff x="388706" y="2404152"/>
              <a:chExt cx="946933" cy="1107896"/>
            </a:xfrm>
          </p:grpSpPr>
          <p:sp>
            <p:nvSpPr>
              <p:cNvPr id="42244" name="Oval 32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45" name="Rectangle 32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46" name="Oval 33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247" name="Straight Connector 331"/>
              <p:cNvCxnSpPr>
                <a:cxnSpLocks noChangeShapeType="1"/>
                <a:stCxn id="42246" idx="2"/>
                <a:endCxn id="42244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248" name="Straight Connector 332"/>
              <p:cNvCxnSpPr>
                <a:cxnSpLocks noChangeShapeType="1"/>
                <a:stCxn id="42246" idx="6"/>
                <a:endCxn id="42244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196" name="Group 61"/>
            <p:cNvGrpSpPr>
              <a:grpSpLocks/>
            </p:cNvGrpSpPr>
            <p:nvPr/>
          </p:nvGrpSpPr>
          <p:grpSpPr bwMode="auto">
            <a:xfrm>
              <a:off x="1343733" y="2989991"/>
              <a:ext cx="114724" cy="342843"/>
              <a:chOff x="388706" y="2404152"/>
              <a:chExt cx="946933" cy="1107896"/>
            </a:xfrm>
          </p:grpSpPr>
          <p:sp>
            <p:nvSpPr>
              <p:cNvPr id="42239" name="Oval 32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40" name="Rectangle 32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41" name="Oval 325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242" name="Straight Connector 326"/>
              <p:cNvCxnSpPr>
                <a:cxnSpLocks noChangeShapeType="1"/>
                <a:stCxn id="42241" idx="2"/>
                <a:endCxn id="42239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243" name="Straight Connector 327"/>
              <p:cNvCxnSpPr>
                <a:cxnSpLocks noChangeShapeType="1"/>
                <a:stCxn id="42241" idx="6"/>
                <a:endCxn id="42239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197" name="Group 67"/>
            <p:cNvGrpSpPr>
              <a:grpSpLocks/>
            </p:cNvGrpSpPr>
            <p:nvPr/>
          </p:nvGrpSpPr>
          <p:grpSpPr bwMode="auto">
            <a:xfrm>
              <a:off x="1454286" y="2990476"/>
              <a:ext cx="114724" cy="342843"/>
              <a:chOff x="388706" y="2404152"/>
              <a:chExt cx="946933" cy="1107896"/>
            </a:xfrm>
          </p:grpSpPr>
          <p:sp>
            <p:nvSpPr>
              <p:cNvPr id="42234" name="Oval 31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35" name="Rectangle 31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36" name="Oval 32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237" name="Straight Connector 321"/>
              <p:cNvCxnSpPr>
                <a:cxnSpLocks noChangeShapeType="1"/>
                <a:stCxn id="42236" idx="2"/>
                <a:endCxn id="42234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238" name="Straight Connector 322"/>
              <p:cNvCxnSpPr>
                <a:cxnSpLocks noChangeShapeType="1"/>
                <a:stCxn id="42236" idx="6"/>
                <a:endCxn id="42234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198" name="Group 73"/>
            <p:cNvGrpSpPr>
              <a:grpSpLocks/>
            </p:cNvGrpSpPr>
            <p:nvPr/>
          </p:nvGrpSpPr>
          <p:grpSpPr bwMode="auto">
            <a:xfrm>
              <a:off x="1564840" y="2989234"/>
              <a:ext cx="114724" cy="342843"/>
              <a:chOff x="388706" y="2404152"/>
              <a:chExt cx="946933" cy="1107896"/>
            </a:xfrm>
          </p:grpSpPr>
          <p:sp>
            <p:nvSpPr>
              <p:cNvPr id="42229" name="Oval 31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30" name="Rectangle 31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31" name="Oval 315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232" name="Straight Connector 316"/>
              <p:cNvCxnSpPr>
                <a:cxnSpLocks noChangeShapeType="1"/>
                <a:stCxn id="42231" idx="2"/>
                <a:endCxn id="42229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233" name="Straight Connector 317"/>
              <p:cNvCxnSpPr>
                <a:cxnSpLocks noChangeShapeType="1"/>
                <a:stCxn id="42231" idx="6"/>
                <a:endCxn id="42229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199" name="Group 79"/>
            <p:cNvGrpSpPr>
              <a:grpSpLocks/>
            </p:cNvGrpSpPr>
            <p:nvPr/>
          </p:nvGrpSpPr>
          <p:grpSpPr bwMode="auto">
            <a:xfrm>
              <a:off x="1676143" y="2990263"/>
              <a:ext cx="114724" cy="342843"/>
              <a:chOff x="388706" y="2404152"/>
              <a:chExt cx="946933" cy="1107896"/>
            </a:xfrm>
          </p:grpSpPr>
          <p:sp>
            <p:nvSpPr>
              <p:cNvPr id="42224" name="Oval 30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25" name="Rectangle 30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26" name="Oval 31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227" name="Straight Connector 311"/>
              <p:cNvCxnSpPr>
                <a:cxnSpLocks noChangeShapeType="1"/>
                <a:stCxn id="42226" idx="2"/>
                <a:endCxn id="42224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228" name="Straight Connector 312"/>
              <p:cNvCxnSpPr>
                <a:cxnSpLocks noChangeShapeType="1"/>
                <a:stCxn id="42226" idx="6"/>
                <a:endCxn id="42224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200" name="Group 85"/>
            <p:cNvGrpSpPr>
              <a:grpSpLocks/>
            </p:cNvGrpSpPr>
            <p:nvPr/>
          </p:nvGrpSpPr>
          <p:grpSpPr bwMode="auto">
            <a:xfrm>
              <a:off x="1785065" y="2989021"/>
              <a:ext cx="114724" cy="342843"/>
              <a:chOff x="388706" y="2404152"/>
              <a:chExt cx="946933" cy="1107896"/>
            </a:xfrm>
          </p:grpSpPr>
          <p:sp>
            <p:nvSpPr>
              <p:cNvPr id="42219" name="Oval 30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20" name="Rectangle 30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21" name="Oval 305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222" name="Straight Connector 306"/>
              <p:cNvCxnSpPr>
                <a:cxnSpLocks noChangeShapeType="1"/>
                <a:stCxn id="42221" idx="2"/>
                <a:endCxn id="42219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223" name="Straight Connector 307"/>
              <p:cNvCxnSpPr>
                <a:cxnSpLocks noChangeShapeType="1"/>
                <a:stCxn id="42221" idx="6"/>
                <a:endCxn id="42219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201" name="Group 91"/>
            <p:cNvGrpSpPr>
              <a:grpSpLocks/>
            </p:cNvGrpSpPr>
            <p:nvPr/>
          </p:nvGrpSpPr>
          <p:grpSpPr bwMode="auto">
            <a:xfrm>
              <a:off x="1895325" y="2990476"/>
              <a:ext cx="114724" cy="342843"/>
              <a:chOff x="388706" y="2404152"/>
              <a:chExt cx="946933" cy="1107896"/>
            </a:xfrm>
          </p:grpSpPr>
          <p:sp>
            <p:nvSpPr>
              <p:cNvPr id="42214" name="Oval 29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15" name="Rectangle 29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216" name="Oval 30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217" name="Straight Connector 301"/>
              <p:cNvCxnSpPr>
                <a:cxnSpLocks noChangeShapeType="1"/>
                <a:stCxn id="42216" idx="2"/>
                <a:endCxn id="42214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218" name="Straight Connector 302"/>
              <p:cNvCxnSpPr>
                <a:cxnSpLocks noChangeShapeType="1"/>
                <a:stCxn id="42216" idx="6"/>
                <a:endCxn id="42214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2202" name="TextBox 286"/>
            <p:cNvSpPr txBox="1">
              <a:spLocks noChangeArrowheads="1"/>
            </p:cNvSpPr>
            <p:nvPr/>
          </p:nvSpPr>
          <p:spPr bwMode="auto">
            <a:xfrm>
              <a:off x="745330" y="3300547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1</a:t>
              </a:r>
            </a:p>
          </p:txBody>
        </p:sp>
        <p:sp>
          <p:nvSpPr>
            <p:cNvPr id="42203" name="TextBox 287"/>
            <p:cNvSpPr txBox="1">
              <a:spLocks noChangeArrowheads="1"/>
            </p:cNvSpPr>
            <p:nvPr/>
          </p:nvSpPr>
          <p:spPr bwMode="auto">
            <a:xfrm>
              <a:off x="862012" y="3300546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2</a:t>
              </a:r>
            </a:p>
          </p:txBody>
        </p:sp>
        <p:sp>
          <p:nvSpPr>
            <p:cNvPr id="42204" name="TextBox 288"/>
            <p:cNvSpPr txBox="1">
              <a:spLocks noChangeArrowheads="1"/>
            </p:cNvSpPr>
            <p:nvPr/>
          </p:nvSpPr>
          <p:spPr bwMode="auto">
            <a:xfrm>
              <a:off x="971549" y="3300547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3</a:t>
              </a:r>
            </a:p>
          </p:txBody>
        </p:sp>
        <p:sp>
          <p:nvSpPr>
            <p:cNvPr id="42205" name="TextBox 289"/>
            <p:cNvSpPr txBox="1">
              <a:spLocks noChangeArrowheads="1"/>
            </p:cNvSpPr>
            <p:nvPr/>
          </p:nvSpPr>
          <p:spPr bwMode="auto">
            <a:xfrm>
              <a:off x="1076324" y="3301203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4</a:t>
              </a:r>
            </a:p>
          </p:txBody>
        </p:sp>
        <p:sp>
          <p:nvSpPr>
            <p:cNvPr id="42206" name="TextBox 290"/>
            <p:cNvSpPr txBox="1">
              <a:spLocks noChangeArrowheads="1"/>
            </p:cNvSpPr>
            <p:nvPr/>
          </p:nvSpPr>
          <p:spPr bwMode="auto">
            <a:xfrm>
              <a:off x="1200149" y="3299474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5</a:t>
              </a:r>
            </a:p>
          </p:txBody>
        </p:sp>
        <p:sp>
          <p:nvSpPr>
            <p:cNvPr id="42207" name="TextBox 291"/>
            <p:cNvSpPr txBox="1">
              <a:spLocks noChangeArrowheads="1"/>
            </p:cNvSpPr>
            <p:nvPr/>
          </p:nvSpPr>
          <p:spPr bwMode="auto">
            <a:xfrm>
              <a:off x="1312068" y="3299474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6</a:t>
              </a:r>
            </a:p>
          </p:txBody>
        </p:sp>
        <p:sp>
          <p:nvSpPr>
            <p:cNvPr id="42208" name="TextBox 292"/>
            <p:cNvSpPr txBox="1">
              <a:spLocks noChangeArrowheads="1"/>
            </p:cNvSpPr>
            <p:nvPr/>
          </p:nvSpPr>
          <p:spPr bwMode="auto">
            <a:xfrm>
              <a:off x="1419224" y="3299472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7</a:t>
              </a:r>
            </a:p>
          </p:txBody>
        </p:sp>
        <p:sp>
          <p:nvSpPr>
            <p:cNvPr id="42209" name="TextBox 293"/>
            <p:cNvSpPr txBox="1">
              <a:spLocks noChangeArrowheads="1"/>
            </p:cNvSpPr>
            <p:nvPr/>
          </p:nvSpPr>
          <p:spPr bwMode="auto">
            <a:xfrm>
              <a:off x="1533524" y="3299475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8</a:t>
              </a:r>
            </a:p>
          </p:txBody>
        </p:sp>
        <p:sp>
          <p:nvSpPr>
            <p:cNvPr id="42210" name="TextBox 294"/>
            <p:cNvSpPr txBox="1">
              <a:spLocks noChangeArrowheads="1"/>
            </p:cNvSpPr>
            <p:nvPr/>
          </p:nvSpPr>
          <p:spPr bwMode="auto">
            <a:xfrm>
              <a:off x="1645443" y="3299475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9</a:t>
              </a:r>
            </a:p>
          </p:txBody>
        </p:sp>
        <p:sp>
          <p:nvSpPr>
            <p:cNvPr id="42211" name="TextBox 295"/>
            <p:cNvSpPr txBox="1">
              <a:spLocks noChangeArrowheads="1"/>
            </p:cNvSpPr>
            <p:nvPr/>
          </p:nvSpPr>
          <p:spPr bwMode="auto">
            <a:xfrm>
              <a:off x="1678784" y="3299472"/>
              <a:ext cx="321467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10</a:t>
              </a:r>
            </a:p>
          </p:txBody>
        </p:sp>
        <p:sp>
          <p:nvSpPr>
            <p:cNvPr id="42212" name="TextBox 296"/>
            <p:cNvSpPr txBox="1">
              <a:spLocks noChangeArrowheads="1"/>
            </p:cNvSpPr>
            <p:nvPr/>
          </p:nvSpPr>
          <p:spPr bwMode="auto">
            <a:xfrm>
              <a:off x="1807371" y="3299475"/>
              <a:ext cx="304799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11</a:t>
              </a:r>
            </a:p>
          </p:txBody>
        </p:sp>
        <p:sp>
          <p:nvSpPr>
            <p:cNvPr id="42213" name="TextBox 297"/>
            <p:cNvSpPr txBox="1">
              <a:spLocks noChangeArrowheads="1"/>
            </p:cNvSpPr>
            <p:nvPr/>
          </p:nvSpPr>
          <p:spPr bwMode="auto">
            <a:xfrm>
              <a:off x="1895476" y="3299476"/>
              <a:ext cx="354805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12</a:t>
              </a:r>
            </a:p>
          </p:txBody>
        </p:sp>
      </p:grpSp>
      <p:grpSp>
        <p:nvGrpSpPr>
          <p:cNvPr id="41991" name="Group 103"/>
          <p:cNvGrpSpPr>
            <a:grpSpLocks/>
          </p:cNvGrpSpPr>
          <p:nvPr/>
        </p:nvGrpSpPr>
        <p:grpSpPr bwMode="auto">
          <a:xfrm>
            <a:off x="3903663" y="2125663"/>
            <a:ext cx="1504950" cy="182562"/>
            <a:chOff x="745330" y="2988743"/>
            <a:chExt cx="1504951" cy="457583"/>
          </a:xfrm>
        </p:grpSpPr>
        <p:grpSp>
          <p:nvGrpSpPr>
            <p:cNvPr id="42106" name="Group 28"/>
            <p:cNvGrpSpPr>
              <a:grpSpLocks/>
            </p:cNvGrpSpPr>
            <p:nvPr/>
          </p:nvGrpSpPr>
          <p:grpSpPr bwMode="auto">
            <a:xfrm>
              <a:off x="789401" y="2989506"/>
              <a:ext cx="114724" cy="342843"/>
              <a:chOff x="388706" y="2404152"/>
              <a:chExt cx="946933" cy="1107896"/>
            </a:xfrm>
          </p:grpSpPr>
          <p:sp>
            <p:nvSpPr>
              <p:cNvPr id="42185" name="Oval 18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86" name="Rectangle 18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87" name="Oval 13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188" name="Straight Connector 186"/>
              <p:cNvCxnSpPr>
                <a:cxnSpLocks noChangeShapeType="1"/>
                <a:endCxn id="42185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189" name="Straight Connector 187"/>
              <p:cNvCxnSpPr>
                <a:cxnSpLocks noChangeShapeType="1"/>
                <a:endCxn id="42185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107" name="Group 31"/>
            <p:cNvGrpSpPr>
              <a:grpSpLocks/>
            </p:cNvGrpSpPr>
            <p:nvPr/>
          </p:nvGrpSpPr>
          <p:grpSpPr bwMode="auto">
            <a:xfrm>
              <a:off x="899955" y="2989991"/>
              <a:ext cx="114724" cy="342843"/>
              <a:chOff x="388706" y="2404152"/>
              <a:chExt cx="946933" cy="1107896"/>
            </a:xfrm>
          </p:grpSpPr>
          <p:sp>
            <p:nvSpPr>
              <p:cNvPr id="42180" name="Oval 17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81" name="Rectangle 17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82" name="Oval 18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183" name="Straight Connector 181"/>
              <p:cNvCxnSpPr>
                <a:cxnSpLocks noChangeShapeType="1"/>
                <a:stCxn id="42182" idx="2"/>
                <a:endCxn id="42180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184" name="Straight Connector 182"/>
              <p:cNvCxnSpPr>
                <a:cxnSpLocks noChangeShapeType="1"/>
                <a:stCxn id="42182" idx="6"/>
                <a:endCxn id="42180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108" name="Group 37"/>
            <p:cNvGrpSpPr>
              <a:grpSpLocks/>
            </p:cNvGrpSpPr>
            <p:nvPr/>
          </p:nvGrpSpPr>
          <p:grpSpPr bwMode="auto">
            <a:xfrm>
              <a:off x="2005919" y="2988753"/>
              <a:ext cx="114724" cy="342843"/>
              <a:chOff x="388706" y="2404152"/>
              <a:chExt cx="946933" cy="1107896"/>
            </a:xfrm>
          </p:grpSpPr>
          <p:sp>
            <p:nvSpPr>
              <p:cNvPr id="42175" name="Oval 17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76" name="Rectangle 17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77" name="Oval 175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178" name="Straight Connector 176"/>
              <p:cNvCxnSpPr>
                <a:cxnSpLocks noChangeShapeType="1"/>
                <a:stCxn id="42177" idx="2"/>
                <a:endCxn id="42175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179" name="Straight Connector 177"/>
              <p:cNvCxnSpPr>
                <a:cxnSpLocks noChangeShapeType="1"/>
                <a:stCxn id="42177" idx="6"/>
                <a:endCxn id="42175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109" name="Group 43"/>
            <p:cNvGrpSpPr>
              <a:grpSpLocks/>
            </p:cNvGrpSpPr>
            <p:nvPr/>
          </p:nvGrpSpPr>
          <p:grpSpPr bwMode="auto">
            <a:xfrm>
              <a:off x="1009904" y="2990961"/>
              <a:ext cx="114724" cy="342843"/>
              <a:chOff x="388706" y="2404152"/>
              <a:chExt cx="946933" cy="1107896"/>
            </a:xfrm>
          </p:grpSpPr>
          <p:sp>
            <p:nvSpPr>
              <p:cNvPr id="42170" name="Oval 16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71" name="Rectangle 16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72" name="Oval 17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173" name="Straight Connector 171"/>
              <p:cNvCxnSpPr>
                <a:cxnSpLocks noChangeShapeType="1"/>
                <a:stCxn id="42172" idx="2"/>
                <a:endCxn id="42170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174" name="Straight Connector 172"/>
              <p:cNvCxnSpPr>
                <a:cxnSpLocks noChangeShapeType="1"/>
                <a:stCxn id="42172" idx="6"/>
                <a:endCxn id="42170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110" name="Group 49"/>
            <p:cNvGrpSpPr>
              <a:grpSpLocks/>
            </p:cNvGrpSpPr>
            <p:nvPr/>
          </p:nvGrpSpPr>
          <p:grpSpPr bwMode="auto">
            <a:xfrm>
              <a:off x="1121207" y="2990263"/>
              <a:ext cx="114724" cy="342843"/>
              <a:chOff x="388706" y="2404152"/>
              <a:chExt cx="946933" cy="1107896"/>
            </a:xfrm>
          </p:grpSpPr>
          <p:sp>
            <p:nvSpPr>
              <p:cNvPr id="42165" name="Oval 16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66" name="Rectangle 16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67" name="Oval 165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168" name="Straight Connector 166"/>
              <p:cNvCxnSpPr>
                <a:cxnSpLocks noChangeShapeType="1"/>
                <a:stCxn id="42167" idx="2"/>
                <a:endCxn id="42165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169" name="Straight Connector 167"/>
              <p:cNvCxnSpPr>
                <a:cxnSpLocks noChangeShapeType="1"/>
                <a:stCxn id="42167" idx="6"/>
                <a:endCxn id="42165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111" name="Group 55"/>
            <p:cNvGrpSpPr>
              <a:grpSpLocks/>
            </p:cNvGrpSpPr>
            <p:nvPr/>
          </p:nvGrpSpPr>
          <p:grpSpPr bwMode="auto">
            <a:xfrm>
              <a:off x="1231467" y="2989991"/>
              <a:ext cx="114724" cy="342843"/>
              <a:chOff x="388706" y="2404152"/>
              <a:chExt cx="946933" cy="1107896"/>
            </a:xfrm>
          </p:grpSpPr>
          <p:sp>
            <p:nvSpPr>
              <p:cNvPr id="42160" name="Oval 15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61" name="Rectangle 15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62" name="Oval 16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163" name="Straight Connector 161"/>
              <p:cNvCxnSpPr>
                <a:cxnSpLocks noChangeShapeType="1"/>
                <a:stCxn id="42162" idx="2"/>
                <a:endCxn id="42160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164" name="Straight Connector 162"/>
              <p:cNvCxnSpPr>
                <a:cxnSpLocks noChangeShapeType="1"/>
                <a:stCxn id="42162" idx="6"/>
                <a:endCxn id="42160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112" name="Group 61"/>
            <p:cNvGrpSpPr>
              <a:grpSpLocks/>
            </p:cNvGrpSpPr>
            <p:nvPr/>
          </p:nvGrpSpPr>
          <p:grpSpPr bwMode="auto">
            <a:xfrm>
              <a:off x="1343733" y="2989991"/>
              <a:ext cx="114724" cy="342843"/>
              <a:chOff x="388706" y="2404152"/>
              <a:chExt cx="946933" cy="1107896"/>
            </a:xfrm>
          </p:grpSpPr>
          <p:sp>
            <p:nvSpPr>
              <p:cNvPr id="42155" name="Oval 15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56" name="Rectangle 15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57" name="Oval 155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158" name="Straight Connector 156"/>
              <p:cNvCxnSpPr>
                <a:cxnSpLocks noChangeShapeType="1"/>
                <a:stCxn id="42157" idx="2"/>
                <a:endCxn id="42155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159" name="Straight Connector 157"/>
              <p:cNvCxnSpPr>
                <a:cxnSpLocks noChangeShapeType="1"/>
                <a:stCxn id="42157" idx="6"/>
                <a:endCxn id="42155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113" name="Group 67"/>
            <p:cNvGrpSpPr>
              <a:grpSpLocks/>
            </p:cNvGrpSpPr>
            <p:nvPr/>
          </p:nvGrpSpPr>
          <p:grpSpPr bwMode="auto">
            <a:xfrm>
              <a:off x="1454286" y="2990476"/>
              <a:ext cx="114724" cy="342843"/>
              <a:chOff x="388706" y="2404152"/>
              <a:chExt cx="946933" cy="1107896"/>
            </a:xfrm>
          </p:grpSpPr>
          <p:sp>
            <p:nvSpPr>
              <p:cNvPr id="42150" name="Oval 14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51" name="Rectangle 14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52" name="Oval 15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153" name="Straight Connector 151"/>
              <p:cNvCxnSpPr>
                <a:cxnSpLocks noChangeShapeType="1"/>
                <a:stCxn id="42152" idx="2"/>
                <a:endCxn id="42150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154" name="Straight Connector 152"/>
              <p:cNvCxnSpPr>
                <a:cxnSpLocks noChangeShapeType="1"/>
                <a:stCxn id="42152" idx="6"/>
                <a:endCxn id="42150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114" name="Group 73"/>
            <p:cNvGrpSpPr>
              <a:grpSpLocks/>
            </p:cNvGrpSpPr>
            <p:nvPr/>
          </p:nvGrpSpPr>
          <p:grpSpPr bwMode="auto">
            <a:xfrm>
              <a:off x="1564840" y="2989234"/>
              <a:ext cx="114724" cy="342843"/>
              <a:chOff x="388706" y="2404152"/>
              <a:chExt cx="946933" cy="1107896"/>
            </a:xfrm>
          </p:grpSpPr>
          <p:sp>
            <p:nvSpPr>
              <p:cNvPr id="42145" name="Oval 14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46" name="Rectangle 14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47" name="Oval 145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148" name="Straight Connector 146"/>
              <p:cNvCxnSpPr>
                <a:cxnSpLocks noChangeShapeType="1"/>
                <a:stCxn id="42147" idx="2"/>
                <a:endCxn id="42145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149" name="Straight Connector 147"/>
              <p:cNvCxnSpPr>
                <a:cxnSpLocks noChangeShapeType="1"/>
                <a:stCxn id="42147" idx="6"/>
                <a:endCxn id="42145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115" name="Group 79"/>
            <p:cNvGrpSpPr>
              <a:grpSpLocks/>
            </p:cNvGrpSpPr>
            <p:nvPr/>
          </p:nvGrpSpPr>
          <p:grpSpPr bwMode="auto">
            <a:xfrm>
              <a:off x="1676143" y="2990263"/>
              <a:ext cx="114724" cy="342843"/>
              <a:chOff x="388706" y="2404152"/>
              <a:chExt cx="946933" cy="1107896"/>
            </a:xfrm>
          </p:grpSpPr>
          <p:sp>
            <p:nvSpPr>
              <p:cNvPr id="42140" name="Oval 13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41" name="Rectangle 13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42" name="Oval 14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143" name="Straight Connector 141"/>
              <p:cNvCxnSpPr>
                <a:cxnSpLocks noChangeShapeType="1"/>
                <a:stCxn id="42142" idx="2"/>
                <a:endCxn id="42140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144" name="Straight Connector 142"/>
              <p:cNvCxnSpPr>
                <a:cxnSpLocks noChangeShapeType="1"/>
                <a:stCxn id="42142" idx="6"/>
                <a:endCxn id="42140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116" name="Group 85"/>
            <p:cNvGrpSpPr>
              <a:grpSpLocks/>
            </p:cNvGrpSpPr>
            <p:nvPr/>
          </p:nvGrpSpPr>
          <p:grpSpPr bwMode="auto">
            <a:xfrm>
              <a:off x="1785065" y="2989021"/>
              <a:ext cx="114724" cy="342843"/>
              <a:chOff x="388706" y="2404152"/>
              <a:chExt cx="946933" cy="1107896"/>
            </a:xfrm>
          </p:grpSpPr>
          <p:sp>
            <p:nvSpPr>
              <p:cNvPr id="42135" name="Oval 13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36" name="Rectangle 13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37" name="Oval 135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138" name="Straight Connector 136"/>
              <p:cNvCxnSpPr>
                <a:cxnSpLocks noChangeShapeType="1"/>
                <a:stCxn id="42137" idx="2"/>
                <a:endCxn id="42135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139" name="Straight Connector 137"/>
              <p:cNvCxnSpPr>
                <a:cxnSpLocks noChangeShapeType="1"/>
                <a:stCxn id="42137" idx="6"/>
                <a:endCxn id="42135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117" name="Group 91"/>
            <p:cNvGrpSpPr>
              <a:grpSpLocks/>
            </p:cNvGrpSpPr>
            <p:nvPr/>
          </p:nvGrpSpPr>
          <p:grpSpPr bwMode="auto">
            <a:xfrm>
              <a:off x="1895325" y="2990476"/>
              <a:ext cx="114724" cy="342843"/>
              <a:chOff x="388706" y="2404152"/>
              <a:chExt cx="946933" cy="1107896"/>
            </a:xfrm>
          </p:grpSpPr>
          <p:sp>
            <p:nvSpPr>
              <p:cNvPr id="42130" name="Oval 12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31" name="Rectangle 12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132" name="Oval 13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133" name="Straight Connector 131"/>
              <p:cNvCxnSpPr>
                <a:cxnSpLocks noChangeShapeType="1"/>
                <a:stCxn id="42132" idx="2"/>
                <a:endCxn id="42130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134" name="Straight Connector 132"/>
              <p:cNvCxnSpPr>
                <a:cxnSpLocks noChangeShapeType="1"/>
                <a:stCxn id="42132" idx="6"/>
                <a:endCxn id="42130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2118" name="TextBox 116"/>
            <p:cNvSpPr txBox="1">
              <a:spLocks noChangeArrowheads="1"/>
            </p:cNvSpPr>
            <p:nvPr/>
          </p:nvSpPr>
          <p:spPr bwMode="auto">
            <a:xfrm>
              <a:off x="745330" y="3300547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1</a:t>
              </a:r>
            </a:p>
          </p:txBody>
        </p:sp>
        <p:sp>
          <p:nvSpPr>
            <p:cNvPr id="42119" name="TextBox 117"/>
            <p:cNvSpPr txBox="1">
              <a:spLocks noChangeArrowheads="1"/>
            </p:cNvSpPr>
            <p:nvPr/>
          </p:nvSpPr>
          <p:spPr bwMode="auto">
            <a:xfrm>
              <a:off x="862012" y="3300546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2</a:t>
              </a:r>
            </a:p>
          </p:txBody>
        </p:sp>
        <p:sp>
          <p:nvSpPr>
            <p:cNvPr id="42120" name="TextBox 118"/>
            <p:cNvSpPr txBox="1">
              <a:spLocks noChangeArrowheads="1"/>
            </p:cNvSpPr>
            <p:nvPr/>
          </p:nvSpPr>
          <p:spPr bwMode="auto">
            <a:xfrm>
              <a:off x="971549" y="3300547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3</a:t>
              </a:r>
            </a:p>
          </p:txBody>
        </p:sp>
        <p:sp>
          <p:nvSpPr>
            <p:cNvPr id="42121" name="TextBox 119"/>
            <p:cNvSpPr txBox="1">
              <a:spLocks noChangeArrowheads="1"/>
            </p:cNvSpPr>
            <p:nvPr/>
          </p:nvSpPr>
          <p:spPr bwMode="auto">
            <a:xfrm>
              <a:off x="1076324" y="3301203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4</a:t>
              </a:r>
            </a:p>
          </p:txBody>
        </p:sp>
        <p:sp>
          <p:nvSpPr>
            <p:cNvPr id="42122" name="TextBox 120"/>
            <p:cNvSpPr txBox="1">
              <a:spLocks noChangeArrowheads="1"/>
            </p:cNvSpPr>
            <p:nvPr/>
          </p:nvSpPr>
          <p:spPr bwMode="auto">
            <a:xfrm>
              <a:off x="1200149" y="3299474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5</a:t>
              </a:r>
            </a:p>
          </p:txBody>
        </p:sp>
        <p:sp>
          <p:nvSpPr>
            <p:cNvPr id="42123" name="TextBox 121"/>
            <p:cNvSpPr txBox="1">
              <a:spLocks noChangeArrowheads="1"/>
            </p:cNvSpPr>
            <p:nvPr/>
          </p:nvSpPr>
          <p:spPr bwMode="auto">
            <a:xfrm>
              <a:off x="1312068" y="3299474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6</a:t>
              </a:r>
            </a:p>
          </p:txBody>
        </p:sp>
        <p:sp>
          <p:nvSpPr>
            <p:cNvPr id="42124" name="TextBox 122"/>
            <p:cNvSpPr txBox="1">
              <a:spLocks noChangeArrowheads="1"/>
            </p:cNvSpPr>
            <p:nvPr/>
          </p:nvSpPr>
          <p:spPr bwMode="auto">
            <a:xfrm>
              <a:off x="1419224" y="3299472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7</a:t>
              </a:r>
            </a:p>
          </p:txBody>
        </p:sp>
        <p:sp>
          <p:nvSpPr>
            <p:cNvPr id="42125" name="TextBox 123"/>
            <p:cNvSpPr txBox="1">
              <a:spLocks noChangeArrowheads="1"/>
            </p:cNvSpPr>
            <p:nvPr/>
          </p:nvSpPr>
          <p:spPr bwMode="auto">
            <a:xfrm>
              <a:off x="1533524" y="3299475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8</a:t>
              </a:r>
            </a:p>
          </p:txBody>
        </p:sp>
        <p:sp>
          <p:nvSpPr>
            <p:cNvPr id="42126" name="TextBox 124"/>
            <p:cNvSpPr txBox="1">
              <a:spLocks noChangeArrowheads="1"/>
            </p:cNvSpPr>
            <p:nvPr/>
          </p:nvSpPr>
          <p:spPr bwMode="auto">
            <a:xfrm>
              <a:off x="1645443" y="3299475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9</a:t>
              </a:r>
            </a:p>
          </p:txBody>
        </p:sp>
        <p:sp>
          <p:nvSpPr>
            <p:cNvPr id="42127" name="TextBox 125"/>
            <p:cNvSpPr txBox="1">
              <a:spLocks noChangeArrowheads="1"/>
            </p:cNvSpPr>
            <p:nvPr/>
          </p:nvSpPr>
          <p:spPr bwMode="auto">
            <a:xfrm>
              <a:off x="1678784" y="3299472"/>
              <a:ext cx="321467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10</a:t>
              </a:r>
            </a:p>
          </p:txBody>
        </p:sp>
        <p:sp>
          <p:nvSpPr>
            <p:cNvPr id="42128" name="TextBox 126"/>
            <p:cNvSpPr txBox="1">
              <a:spLocks noChangeArrowheads="1"/>
            </p:cNvSpPr>
            <p:nvPr/>
          </p:nvSpPr>
          <p:spPr bwMode="auto">
            <a:xfrm>
              <a:off x="1807371" y="3299475"/>
              <a:ext cx="304799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11</a:t>
              </a:r>
            </a:p>
          </p:txBody>
        </p:sp>
        <p:sp>
          <p:nvSpPr>
            <p:cNvPr id="42129" name="TextBox 127"/>
            <p:cNvSpPr txBox="1">
              <a:spLocks noChangeArrowheads="1"/>
            </p:cNvSpPr>
            <p:nvPr/>
          </p:nvSpPr>
          <p:spPr bwMode="auto">
            <a:xfrm>
              <a:off x="1895476" y="3299476"/>
              <a:ext cx="354805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12</a:t>
              </a:r>
            </a:p>
          </p:txBody>
        </p:sp>
      </p:grpSp>
      <p:grpSp>
        <p:nvGrpSpPr>
          <p:cNvPr id="3100" name="Group 701"/>
          <p:cNvGrpSpPr>
            <a:grpSpLocks/>
          </p:cNvGrpSpPr>
          <p:nvPr/>
        </p:nvGrpSpPr>
        <p:grpSpPr bwMode="auto">
          <a:xfrm>
            <a:off x="682625" y="2136775"/>
            <a:ext cx="5610225" cy="93663"/>
            <a:chOff x="619125" y="3342672"/>
            <a:chExt cx="5610225" cy="94618"/>
          </a:xfrm>
        </p:grpSpPr>
        <p:grpSp>
          <p:nvGrpSpPr>
            <p:cNvPr id="3101" name="Group 617"/>
            <p:cNvGrpSpPr>
              <a:grpSpLocks/>
            </p:cNvGrpSpPr>
            <p:nvPr/>
          </p:nvGrpSpPr>
          <p:grpSpPr bwMode="auto">
            <a:xfrm>
              <a:off x="619125" y="3342672"/>
              <a:ext cx="95250" cy="85093"/>
              <a:chOff x="2512408" y="5423144"/>
              <a:chExt cx="101175" cy="118024"/>
            </a:xfrm>
            <a:solidFill>
              <a:schemeClr val="accent1">
                <a:lumMod val="90000"/>
              </a:schemeClr>
            </a:solidFill>
          </p:grpSpPr>
          <p:sp>
            <p:nvSpPr>
              <p:cNvPr id="3132" name="Rectangle 618"/>
              <p:cNvSpPr>
                <a:spLocks noChangeArrowheads="1"/>
              </p:cNvSpPr>
              <p:nvPr/>
            </p:nvSpPr>
            <p:spPr bwMode="auto">
              <a:xfrm>
                <a:off x="2516976" y="5445918"/>
                <a:ext cx="95248" cy="95250"/>
              </a:xfrm>
              <a:prstGeom prst="rect">
                <a:avLst/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33" name="Oval 13"/>
              <p:cNvSpPr>
                <a:spLocks noChangeArrowheads="1"/>
              </p:cNvSpPr>
              <p:nvPr/>
            </p:nvSpPr>
            <p:spPr bwMode="auto">
              <a:xfrm>
                <a:off x="2512408" y="5423144"/>
                <a:ext cx="101175" cy="25435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102" name="Group 620"/>
            <p:cNvGrpSpPr>
              <a:grpSpLocks/>
            </p:cNvGrpSpPr>
            <p:nvPr/>
          </p:nvGrpSpPr>
          <p:grpSpPr bwMode="auto">
            <a:xfrm>
              <a:off x="2343436" y="3342672"/>
              <a:ext cx="104489" cy="85092"/>
              <a:chOff x="2512408" y="5423144"/>
              <a:chExt cx="105743" cy="118024"/>
            </a:xfrm>
            <a:solidFill>
              <a:schemeClr val="accent1">
                <a:lumMod val="90000"/>
              </a:schemeClr>
            </a:solidFill>
          </p:grpSpPr>
          <p:sp>
            <p:nvSpPr>
              <p:cNvPr id="3130" name="Rectangle 621"/>
              <p:cNvSpPr>
                <a:spLocks noChangeArrowheads="1"/>
              </p:cNvSpPr>
              <p:nvPr/>
            </p:nvSpPr>
            <p:spPr bwMode="auto">
              <a:xfrm>
                <a:off x="2516976" y="5445918"/>
                <a:ext cx="101175" cy="95250"/>
              </a:xfrm>
              <a:prstGeom prst="rect">
                <a:avLst/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31" name="Oval 13"/>
              <p:cNvSpPr>
                <a:spLocks noChangeArrowheads="1"/>
              </p:cNvSpPr>
              <p:nvPr/>
            </p:nvSpPr>
            <p:spPr bwMode="auto">
              <a:xfrm>
                <a:off x="2512408" y="5423144"/>
                <a:ext cx="101175" cy="25435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103" name="Group 617"/>
            <p:cNvGrpSpPr>
              <a:grpSpLocks/>
            </p:cNvGrpSpPr>
            <p:nvPr/>
          </p:nvGrpSpPr>
          <p:grpSpPr bwMode="auto">
            <a:xfrm>
              <a:off x="4124325" y="3352197"/>
              <a:ext cx="95250" cy="85093"/>
              <a:chOff x="2512408" y="5423144"/>
              <a:chExt cx="101175" cy="118024"/>
            </a:xfrm>
            <a:solidFill>
              <a:schemeClr val="accent1">
                <a:lumMod val="90000"/>
              </a:schemeClr>
            </a:solidFill>
          </p:grpSpPr>
          <p:sp>
            <p:nvSpPr>
              <p:cNvPr id="600" name="Rectangle 618"/>
              <p:cNvSpPr>
                <a:spLocks noChangeArrowheads="1"/>
              </p:cNvSpPr>
              <p:nvPr/>
            </p:nvSpPr>
            <p:spPr bwMode="auto">
              <a:xfrm>
                <a:off x="2516976" y="5445918"/>
                <a:ext cx="95248" cy="95250"/>
              </a:xfrm>
              <a:prstGeom prst="rect">
                <a:avLst/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1" name="Oval 13"/>
              <p:cNvSpPr>
                <a:spLocks noChangeArrowheads="1"/>
              </p:cNvSpPr>
              <p:nvPr/>
            </p:nvSpPr>
            <p:spPr bwMode="auto">
              <a:xfrm>
                <a:off x="2512408" y="5423144"/>
                <a:ext cx="101175" cy="25435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104" name="Group 617"/>
            <p:cNvGrpSpPr>
              <a:grpSpLocks/>
            </p:cNvGrpSpPr>
            <p:nvPr/>
          </p:nvGrpSpPr>
          <p:grpSpPr bwMode="auto">
            <a:xfrm>
              <a:off x="6134100" y="3342672"/>
              <a:ext cx="95250" cy="85093"/>
              <a:chOff x="2512408" y="5423144"/>
              <a:chExt cx="101175" cy="118024"/>
            </a:xfrm>
            <a:solidFill>
              <a:schemeClr val="accent1">
                <a:lumMod val="90000"/>
              </a:schemeClr>
            </a:solidFill>
          </p:grpSpPr>
          <p:sp>
            <p:nvSpPr>
              <p:cNvPr id="606" name="Rectangle 618"/>
              <p:cNvSpPr>
                <a:spLocks noChangeArrowheads="1"/>
              </p:cNvSpPr>
              <p:nvPr/>
            </p:nvSpPr>
            <p:spPr bwMode="auto">
              <a:xfrm>
                <a:off x="2516976" y="5445918"/>
                <a:ext cx="95248" cy="95250"/>
              </a:xfrm>
              <a:prstGeom prst="rect">
                <a:avLst/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7" name="Oval 13"/>
              <p:cNvSpPr>
                <a:spLocks noChangeArrowheads="1"/>
              </p:cNvSpPr>
              <p:nvPr/>
            </p:nvSpPr>
            <p:spPr bwMode="auto">
              <a:xfrm>
                <a:off x="2512408" y="5423144"/>
                <a:ext cx="101175" cy="25435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41993" name="Group 273"/>
          <p:cNvGrpSpPr>
            <a:grpSpLocks/>
          </p:cNvGrpSpPr>
          <p:nvPr/>
        </p:nvGrpSpPr>
        <p:grpSpPr bwMode="auto">
          <a:xfrm>
            <a:off x="7269163" y="2124075"/>
            <a:ext cx="1504950" cy="185738"/>
            <a:chOff x="745330" y="2988743"/>
            <a:chExt cx="1504951" cy="457583"/>
          </a:xfrm>
        </p:grpSpPr>
        <p:grpSp>
          <p:nvGrpSpPr>
            <p:cNvPr id="42018" name="Group 28"/>
            <p:cNvGrpSpPr>
              <a:grpSpLocks/>
            </p:cNvGrpSpPr>
            <p:nvPr/>
          </p:nvGrpSpPr>
          <p:grpSpPr bwMode="auto">
            <a:xfrm>
              <a:off x="789401" y="2989506"/>
              <a:ext cx="114724" cy="342843"/>
              <a:chOff x="388706" y="2404152"/>
              <a:chExt cx="946933" cy="1107896"/>
            </a:xfrm>
          </p:grpSpPr>
          <p:sp>
            <p:nvSpPr>
              <p:cNvPr id="42097" name="Oval 35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98" name="Rectangle 35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99" name="Oval 13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100" name="Straight Connector 356"/>
              <p:cNvCxnSpPr>
                <a:cxnSpLocks noChangeShapeType="1"/>
                <a:endCxn id="42097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101" name="Straight Connector 357"/>
              <p:cNvCxnSpPr>
                <a:cxnSpLocks noChangeShapeType="1"/>
                <a:endCxn id="42097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019" name="Group 31"/>
            <p:cNvGrpSpPr>
              <a:grpSpLocks/>
            </p:cNvGrpSpPr>
            <p:nvPr/>
          </p:nvGrpSpPr>
          <p:grpSpPr bwMode="auto">
            <a:xfrm>
              <a:off x="899955" y="2989991"/>
              <a:ext cx="114724" cy="342843"/>
              <a:chOff x="388706" y="2404152"/>
              <a:chExt cx="946933" cy="1107896"/>
            </a:xfrm>
          </p:grpSpPr>
          <p:sp>
            <p:nvSpPr>
              <p:cNvPr id="42092" name="Oval 34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93" name="Rectangle 34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94" name="Oval 35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095" name="Straight Connector 351"/>
              <p:cNvCxnSpPr>
                <a:cxnSpLocks noChangeShapeType="1"/>
                <a:stCxn id="42094" idx="2"/>
                <a:endCxn id="42092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096" name="Straight Connector 352"/>
              <p:cNvCxnSpPr>
                <a:cxnSpLocks noChangeShapeType="1"/>
                <a:stCxn id="42094" idx="6"/>
                <a:endCxn id="42092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020" name="Group 37"/>
            <p:cNvGrpSpPr>
              <a:grpSpLocks/>
            </p:cNvGrpSpPr>
            <p:nvPr/>
          </p:nvGrpSpPr>
          <p:grpSpPr bwMode="auto">
            <a:xfrm>
              <a:off x="2005919" y="2988753"/>
              <a:ext cx="114724" cy="342843"/>
              <a:chOff x="388706" y="2404152"/>
              <a:chExt cx="946933" cy="1107896"/>
            </a:xfrm>
          </p:grpSpPr>
          <p:sp>
            <p:nvSpPr>
              <p:cNvPr id="42087" name="Oval 34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88" name="Rectangle 34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89" name="Oval 345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090" name="Straight Connector 346"/>
              <p:cNvCxnSpPr>
                <a:cxnSpLocks noChangeShapeType="1"/>
                <a:stCxn id="42089" idx="2"/>
                <a:endCxn id="42087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091" name="Straight Connector 347"/>
              <p:cNvCxnSpPr>
                <a:cxnSpLocks noChangeShapeType="1"/>
                <a:stCxn id="42089" idx="6"/>
                <a:endCxn id="42087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021" name="Group 43"/>
            <p:cNvGrpSpPr>
              <a:grpSpLocks/>
            </p:cNvGrpSpPr>
            <p:nvPr/>
          </p:nvGrpSpPr>
          <p:grpSpPr bwMode="auto">
            <a:xfrm>
              <a:off x="1009904" y="2990961"/>
              <a:ext cx="114724" cy="342843"/>
              <a:chOff x="388706" y="2404152"/>
              <a:chExt cx="946933" cy="1107896"/>
            </a:xfrm>
          </p:grpSpPr>
          <p:sp>
            <p:nvSpPr>
              <p:cNvPr id="42082" name="Oval 33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83" name="Rectangle 33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84" name="Oval 34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085" name="Straight Connector 341"/>
              <p:cNvCxnSpPr>
                <a:cxnSpLocks noChangeShapeType="1"/>
                <a:stCxn id="42084" idx="2"/>
                <a:endCxn id="42082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086" name="Straight Connector 342"/>
              <p:cNvCxnSpPr>
                <a:cxnSpLocks noChangeShapeType="1"/>
                <a:stCxn id="42084" idx="6"/>
                <a:endCxn id="42082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022" name="Group 49"/>
            <p:cNvGrpSpPr>
              <a:grpSpLocks/>
            </p:cNvGrpSpPr>
            <p:nvPr/>
          </p:nvGrpSpPr>
          <p:grpSpPr bwMode="auto">
            <a:xfrm>
              <a:off x="1121207" y="2990263"/>
              <a:ext cx="114724" cy="342843"/>
              <a:chOff x="388706" y="2404152"/>
              <a:chExt cx="946933" cy="1107896"/>
            </a:xfrm>
          </p:grpSpPr>
          <p:sp>
            <p:nvSpPr>
              <p:cNvPr id="42077" name="Oval 33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78" name="Rectangle 33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79" name="Oval 335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080" name="Straight Connector 336"/>
              <p:cNvCxnSpPr>
                <a:cxnSpLocks noChangeShapeType="1"/>
                <a:stCxn id="42079" idx="2"/>
                <a:endCxn id="42077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081" name="Straight Connector 337"/>
              <p:cNvCxnSpPr>
                <a:cxnSpLocks noChangeShapeType="1"/>
                <a:stCxn id="42079" idx="6"/>
                <a:endCxn id="42077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023" name="Group 55"/>
            <p:cNvGrpSpPr>
              <a:grpSpLocks/>
            </p:cNvGrpSpPr>
            <p:nvPr/>
          </p:nvGrpSpPr>
          <p:grpSpPr bwMode="auto">
            <a:xfrm>
              <a:off x="1231467" y="2989991"/>
              <a:ext cx="114724" cy="342843"/>
              <a:chOff x="388706" y="2404152"/>
              <a:chExt cx="946933" cy="1107896"/>
            </a:xfrm>
          </p:grpSpPr>
          <p:sp>
            <p:nvSpPr>
              <p:cNvPr id="42072" name="Oval 32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73" name="Rectangle 32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74" name="Oval 33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075" name="Straight Connector 331"/>
              <p:cNvCxnSpPr>
                <a:cxnSpLocks noChangeShapeType="1"/>
                <a:stCxn id="42074" idx="2"/>
                <a:endCxn id="42072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076" name="Straight Connector 332"/>
              <p:cNvCxnSpPr>
                <a:cxnSpLocks noChangeShapeType="1"/>
                <a:stCxn id="42074" idx="6"/>
                <a:endCxn id="42072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024" name="Group 61"/>
            <p:cNvGrpSpPr>
              <a:grpSpLocks/>
            </p:cNvGrpSpPr>
            <p:nvPr/>
          </p:nvGrpSpPr>
          <p:grpSpPr bwMode="auto">
            <a:xfrm>
              <a:off x="1343733" y="2989991"/>
              <a:ext cx="114724" cy="342843"/>
              <a:chOff x="388706" y="2404152"/>
              <a:chExt cx="946933" cy="1107896"/>
            </a:xfrm>
          </p:grpSpPr>
          <p:sp>
            <p:nvSpPr>
              <p:cNvPr id="42067" name="Oval 32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68" name="Rectangle 32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69" name="Oval 325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070" name="Straight Connector 326"/>
              <p:cNvCxnSpPr>
                <a:cxnSpLocks noChangeShapeType="1"/>
                <a:stCxn id="42069" idx="2"/>
                <a:endCxn id="42067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071" name="Straight Connector 327"/>
              <p:cNvCxnSpPr>
                <a:cxnSpLocks noChangeShapeType="1"/>
                <a:stCxn id="42069" idx="6"/>
                <a:endCxn id="42067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025" name="Group 67"/>
            <p:cNvGrpSpPr>
              <a:grpSpLocks/>
            </p:cNvGrpSpPr>
            <p:nvPr/>
          </p:nvGrpSpPr>
          <p:grpSpPr bwMode="auto">
            <a:xfrm>
              <a:off x="1454286" y="2990476"/>
              <a:ext cx="114724" cy="342843"/>
              <a:chOff x="388706" y="2404152"/>
              <a:chExt cx="946933" cy="1107896"/>
            </a:xfrm>
          </p:grpSpPr>
          <p:sp>
            <p:nvSpPr>
              <p:cNvPr id="42062" name="Oval 31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63" name="Rectangle 31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64" name="Oval 32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065" name="Straight Connector 321"/>
              <p:cNvCxnSpPr>
                <a:cxnSpLocks noChangeShapeType="1"/>
                <a:stCxn id="42064" idx="2"/>
                <a:endCxn id="42062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066" name="Straight Connector 322"/>
              <p:cNvCxnSpPr>
                <a:cxnSpLocks noChangeShapeType="1"/>
                <a:stCxn id="42064" idx="6"/>
                <a:endCxn id="42062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026" name="Group 73"/>
            <p:cNvGrpSpPr>
              <a:grpSpLocks/>
            </p:cNvGrpSpPr>
            <p:nvPr/>
          </p:nvGrpSpPr>
          <p:grpSpPr bwMode="auto">
            <a:xfrm>
              <a:off x="1564840" y="2989234"/>
              <a:ext cx="114724" cy="342843"/>
              <a:chOff x="388706" y="2404152"/>
              <a:chExt cx="946933" cy="1107896"/>
            </a:xfrm>
          </p:grpSpPr>
          <p:sp>
            <p:nvSpPr>
              <p:cNvPr id="42057" name="Oval 31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58" name="Rectangle 31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59" name="Oval 315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060" name="Straight Connector 316"/>
              <p:cNvCxnSpPr>
                <a:cxnSpLocks noChangeShapeType="1"/>
                <a:stCxn id="42059" idx="2"/>
                <a:endCxn id="42057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061" name="Straight Connector 317"/>
              <p:cNvCxnSpPr>
                <a:cxnSpLocks noChangeShapeType="1"/>
                <a:stCxn id="42059" idx="6"/>
                <a:endCxn id="42057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027" name="Group 79"/>
            <p:cNvGrpSpPr>
              <a:grpSpLocks/>
            </p:cNvGrpSpPr>
            <p:nvPr/>
          </p:nvGrpSpPr>
          <p:grpSpPr bwMode="auto">
            <a:xfrm>
              <a:off x="1676143" y="2990263"/>
              <a:ext cx="114724" cy="342843"/>
              <a:chOff x="388706" y="2404152"/>
              <a:chExt cx="946933" cy="1107896"/>
            </a:xfrm>
          </p:grpSpPr>
          <p:sp>
            <p:nvSpPr>
              <p:cNvPr id="42052" name="Oval 30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53" name="Rectangle 30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54" name="Oval 31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055" name="Straight Connector 311"/>
              <p:cNvCxnSpPr>
                <a:cxnSpLocks noChangeShapeType="1"/>
                <a:stCxn id="42054" idx="2"/>
                <a:endCxn id="42052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056" name="Straight Connector 312"/>
              <p:cNvCxnSpPr>
                <a:cxnSpLocks noChangeShapeType="1"/>
                <a:stCxn id="42054" idx="6"/>
                <a:endCxn id="42052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028" name="Group 85"/>
            <p:cNvGrpSpPr>
              <a:grpSpLocks/>
            </p:cNvGrpSpPr>
            <p:nvPr/>
          </p:nvGrpSpPr>
          <p:grpSpPr bwMode="auto">
            <a:xfrm>
              <a:off x="1785065" y="2989021"/>
              <a:ext cx="114724" cy="342843"/>
              <a:chOff x="388706" y="2404152"/>
              <a:chExt cx="946933" cy="1107896"/>
            </a:xfrm>
          </p:grpSpPr>
          <p:sp>
            <p:nvSpPr>
              <p:cNvPr id="42047" name="Oval 303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48" name="Rectangle 304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49" name="Oval 305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050" name="Straight Connector 306"/>
              <p:cNvCxnSpPr>
                <a:cxnSpLocks noChangeShapeType="1"/>
                <a:stCxn id="42049" idx="2"/>
                <a:endCxn id="42047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051" name="Straight Connector 307"/>
              <p:cNvCxnSpPr>
                <a:cxnSpLocks noChangeShapeType="1"/>
                <a:stCxn id="42049" idx="6"/>
                <a:endCxn id="42047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2029" name="Group 91"/>
            <p:cNvGrpSpPr>
              <a:grpSpLocks/>
            </p:cNvGrpSpPr>
            <p:nvPr/>
          </p:nvGrpSpPr>
          <p:grpSpPr bwMode="auto">
            <a:xfrm>
              <a:off x="1895325" y="2990476"/>
              <a:ext cx="114724" cy="342843"/>
              <a:chOff x="388706" y="2404152"/>
              <a:chExt cx="946933" cy="1107896"/>
            </a:xfrm>
          </p:grpSpPr>
          <p:sp>
            <p:nvSpPr>
              <p:cNvPr id="42042" name="Oval 298"/>
              <p:cNvSpPr>
                <a:spLocks noChangeArrowheads="1"/>
              </p:cNvSpPr>
              <p:nvPr/>
            </p:nvSpPr>
            <p:spPr bwMode="auto">
              <a:xfrm>
                <a:off x="388706" y="3429855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43" name="Rectangle 299"/>
              <p:cNvSpPr>
                <a:spLocks noChangeArrowheads="1"/>
              </p:cNvSpPr>
              <p:nvPr/>
            </p:nvSpPr>
            <p:spPr bwMode="auto">
              <a:xfrm>
                <a:off x="400692" y="2455523"/>
                <a:ext cx="934947" cy="1027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044" name="Oval 300"/>
              <p:cNvSpPr>
                <a:spLocks noChangeArrowheads="1"/>
              </p:cNvSpPr>
              <p:nvPr/>
            </p:nvSpPr>
            <p:spPr bwMode="auto">
              <a:xfrm>
                <a:off x="390418" y="2404152"/>
                <a:ext cx="914400" cy="821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42045" name="Straight Connector 301"/>
              <p:cNvCxnSpPr>
                <a:cxnSpLocks noChangeShapeType="1"/>
                <a:stCxn id="42044" idx="2"/>
                <a:endCxn id="42042" idx="2"/>
              </p:cNvCxnSpPr>
              <p:nvPr/>
            </p:nvCxnSpPr>
            <p:spPr bwMode="auto">
              <a:xfrm rot="10800000" flipV="1">
                <a:off x="388706" y="2445248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046" name="Straight Connector 302"/>
              <p:cNvCxnSpPr>
                <a:cxnSpLocks noChangeShapeType="1"/>
                <a:stCxn id="42044" idx="6"/>
                <a:endCxn id="42042" idx="6"/>
              </p:cNvCxnSpPr>
              <p:nvPr/>
            </p:nvCxnSpPr>
            <p:spPr bwMode="auto">
              <a:xfrm flipH="1">
                <a:off x="1303106" y="2445249"/>
                <a:ext cx="1712" cy="10257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2030" name="TextBox 286"/>
            <p:cNvSpPr txBox="1">
              <a:spLocks noChangeArrowheads="1"/>
            </p:cNvSpPr>
            <p:nvPr/>
          </p:nvSpPr>
          <p:spPr bwMode="auto">
            <a:xfrm>
              <a:off x="745330" y="3300547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1</a:t>
              </a:r>
            </a:p>
          </p:txBody>
        </p:sp>
        <p:sp>
          <p:nvSpPr>
            <p:cNvPr id="42031" name="TextBox 287"/>
            <p:cNvSpPr txBox="1">
              <a:spLocks noChangeArrowheads="1"/>
            </p:cNvSpPr>
            <p:nvPr/>
          </p:nvSpPr>
          <p:spPr bwMode="auto">
            <a:xfrm>
              <a:off x="862012" y="3300546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2</a:t>
              </a:r>
            </a:p>
          </p:txBody>
        </p:sp>
        <p:sp>
          <p:nvSpPr>
            <p:cNvPr id="42032" name="TextBox 288"/>
            <p:cNvSpPr txBox="1">
              <a:spLocks noChangeArrowheads="1"/>
            </p:cNvSpPr>
            <p:nvPr/>
          </p:nvSpPr>
          <p:spPr bwMode="auto">
            <a:xfrm>
              <a:off x="971549" y="3300547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3</a:t>
              </a:r>
            </a:p>
          </p:txBody>
        </p:sp>
        <p:sp>
          <p:nvSpPr>
            <p:cNvPr id="42033" name="TextBox 289"/>
            <p:cNvSpPr txBox="1">
              <a:spLocks noChangeArrowheads="1"/>
            </p:cNvSpPr>
            <p:nvPr/>
          </p:nvSpPr>
          <p:spPr bwMode="auto">
            <a:xfrm>
              <a:off x="1076324" y="3301203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4</a:t>
              </a:r>
            </a:p>
          </p:txBody>
        </p:sp>
        <p:sp>
          <p:nvSpPr>
            <p:cNvPr id="42034" name="TextBox 290"/>
            <p:cNvSpPr txBox="1">
              <a:spLocks noChangeArrowheads="1"/>
            </p:cNvSpPr>
            <p:nvPr/>
          </p:nvSpPr>
          <p:spPr bwMode="auto">
            <a:xfrm>
              <a:off x="1200149" y="3299474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5</a:t>
              </a:r>
            </a:p>
          </p:txBody>
        </p:sp>
        <p:sp>
          <p:nvSpPr>
            <p:cNvPr id="42035" name="TextBox 291"/>
            <p:cNvSpPr txBox="1">
              <a:spLocks noChangeArrowheads="1"/>
            </p:cNvSpPr>
            <p:nvPr/>
          </p:nvSpPr>
          <p:spPr bwMode="auto">
            <a:xfrm>
              <a:off x="1312068" y="3299474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6</a:t>
              </a:r>
            </a:p>
          </p:txBody>
        </p:sp>
        <p:sp>
          <p:nvSpPr>
            <p:cNvPr id="42036" name="TextBox 292"/>
            <p:cNvSpPr txBox="1">
              <a:spLocks noChangeArrowheads="1"/>
            </p:cNvSpPr>
            <p:nvPr/>
          </p:nvSpPr>
          <p:spPr bwMode="auto">
            <a:xfrm>
              <a:off x="1419224" y="3299472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7</a:t>
              </a:r>
            </a:p>
          </p:txBody>
        </p:sp>
        <p:sp>
          <p:nvSpPr>
            <p:cNvPr id="42037" name="TextBox 293"/>
            <p:cNvSpPr txBox="1">
              <a:spLocks noChangeArrowheads="1"/>
            </p:cNvSpPr>
            <p:nvPr/>
          </p:nvSpPr>
          <p:spPr bwMode="auto">
            <a:xfrm>
              <a:off x="1533524" y="3299475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8</a:t>
              </a:r>
            </a:p>
          </p:txBody>
        </p:sp>
        <p:sp>
          <p:nvSpPr>
            <p:cNvPr id="42038" name="TextBox 294"/>
            <p:cNvSpPr txBox="1">
              <a:spLocks noChangeArrowheads="1"/>
            </p:cNvSpPr>
            <p:nvPr/>
          </p:nvSpPr>
          <p:spPr bwMode="auto">
            <a:xfrm>
              <a:off x="1645443" y="3299475"/>
              <a:ext cx="171451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9</a:t>
              </a:r>
            </a:p>
          </p:txBody>
        </p:sp>
        <p:sp>
          <p:nvSpPr>
            <p:cNvPr id="42039" name="TextBox 295"/>
            <p:cNvSpPr txBox="1">
              <a:spLocks noChangeArrowheads="1"/>
            </p:cNvSpPr>
            <p:nvPr/>
          </p:nvSpPr>
          <p:spPr bwMode="auto">
            <a:xfrm>
              <a:off x="1678784" y="3299472"/>
              <a:ext cx="321467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10</a:t>
              </a:r>
            </a:p>
          </p:txBody>
        </p:sp>
        <p:sp>
          <p:nvSpPr>
            <p:cNvPr id="42040" name="TextBox 296"/>
            <p:cNvSpPr txBox="1">
              <a:spLocks noChangeArrowheads="1"/>
            </p:cNvSpPr>
            <p:nvPr/>
          </p:nvSpPr>
          <p:spPr bwMode="auto">
            <a:xfrm>
              <a:off x="1807371" y="3299475"/>
              <a:ext cx="304799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11</a:t>
              </a:r>
            </a:p>
          </p:txBody>
        </p:sp>
        <p:sp>
          <p:nvSpPr>
            <p:cNvPr id="42041" name="TextBox 297"/>
            <p:cNvSpPr txBox="1">
              <a:spLocks noChangeArrowheads="1"/>
            </p:cNvSpPr>
            <p:nvPr/>
          </p:nvSpPr>
          <p:spPr bwMode="auto">
            <a:xfrm>
              <a:off x="1895476" y="3299476"/>
              <a:ext cx="354805" cy="14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12</a:t>
              </a:r>
            </a:p>
          </p:txBody>
        </p:sp>
      </p:grpSp>
      <p:grpSp>
        <p:nvGrpSpPr>
          <p:cNvPr id="3118" name="Group 617"/>
          <p:cNvGrpSpPr>
            <a:grpSpLocks/>
          </p:cNvGrpSpPr>
          <p:nvPr/>
        </p:nvGrpSpPr>
        <p:grpSpPr bwMode="auto">
          <a:xfrm>
            <a:off x="6864350" y="2145697"/>
            <a:ext cx="95250" cy="85093"/>
            <a:chOff x="2512408" y="5423144"/>
            <a:chExt cx="101175" cy="118024"/>
          </a:xfrm>
          <a:solidFill>
            <a:schemeClr val="tx1"/>
          </a:solidFill>
        </p:grpSpPr>
        <p:sp>
          <p:nvSpPr>
            <p:cNvPr id="694" name="Rectangle 618"/>
            <p:cNvSpPr>
              <a:spLocks noChangeArrowheads="1"/>
            </p:cNvSpPr>
            <p:nvPr/>
          </p:nvSpPr>
          <p:spPr bwMode="auto">
            <a:xfrm>
              <a:off x="2516976" y="5445918"/>
              <a:ext cx="95248" cy="9525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5" name="Oval 13"/>
            <p:cNvSpPr>
              <a:spLocks noChangeArrowheads="1"/>
            </p:cNvSpPr>
            <p:nvPr/>
          </p:nvSpPr>
          <p:spPr bwMode="auto">
            <a:xfrm>
              <a:off x="2512408" y="5423144"/>
              <a:ext cx="101175" cy="25435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119" name="Group 702"/>
          <p:cNvGrpSpPr>
            <a:grpSpLocks/>
          </p:cNvGrpSpPr>
          <p:nvPr/>
        </p:nvGrpSpPr>
        <p:grpSpPr bwMode="auto">
          <a:xfrm>
            <a:off x="1120775" y="2136775"/>
            <a:ext cx="7181850" cy="93663"/>
            <a:chOff x="1057275" y="3342672"/>
            <a:chExt cx="7181850" cy="94618"/>
          </a:xfrm>
        </p:grpSpPr>
        <p:grpSp>
          <p:nvGrpSpPr>
            <p:cNvPr id="3120" name="Group 617"/>
            <p:cNvGrpSpPr>
              <a:grpSpLocks/>
            </p:cNvGrpSpPr>
            <p:nvPr/>
          </p:nvGrpSpPr>
          <p:grpSpPr bwMode="auto">
            <a:xfrm>
              <a:off x="1057275" y="3342672"/>
              <a:ext cx="95250" cy="85093"/>
              <a:chOff x="2512408" y="5423144"/>
              <a:chExt cx="101175" cy="118024"/>
            </a:xfrm>
            <a:solidFill>
              <a:schemeClr val="accent1">
                <a:lumMod val="90000"/>
              </a:schemeClr>
            </a:solidFill>
          </p:grpSpPr>
          <p:sp>
            <p:nvSpPr>
              <p:cNvPr id="502" name="Rectangle 618"/>
              <p:cNvSpPr>
                <a:spLocks noChangeArrowheads="1"/>
              </p:cNvSpPr>
              <p:nvPr/>
            </p:nvSpPr>
            <p:spPr bwMode="auto">
              <a:xfrm>
                <a:off x="2516976" y="5445918"/>
                <a:ext cx="95248" cy="95250"/>
              </a:xfrm>
              <a:prstGeom prst="rect">
                <a:avLst/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" name="Oval 13"/>
              <p:cNvSpPr>
                <a:spLocks noChangeArrowheads="1"/>
              </p:cNvSpPr>
              <p:nvPr/>
            </p:nvSpPr>
            <p:spPr bwMode="auto">
              <a:xfrm>
                <a:off x="2512408" y="5423144"/>
                <a:ext cx="101175" cy="25435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121" name="Group 617"/>
            <p:cNvGrpSpPr>
              <a:grpSpLocks/>
            </p:cNvGrpSpPr>
            <p:nvPr/>
          </p:nvGrpSpPr>
          <p:grpSpPr bwMode="auto">
            <a:xfrm>
              <a:off x="2686050" y="3342672"/>
              <a:ext cx="95250" cy="85093"/>
              <a:chOff x="2512408" y="5423144"/>
              <a:chExt cx="101175" cy="118024"/>
            </a:xfrm>
            <a:solidFill>
              <a:schemeClr val="accent1">
                <a:lumMod val="90000"/>
              </a:schemeClr>
            </a:solidFill>
          </p:grpSpPr>
          <p:sp>
            <p:nvSpPr>
              <p:cNvPr id="509" name="Rectangle 618"/>
              <p:cNvSpPr>
                <a:spLocks noChangeArrowheads="1"/>
              </p:cNvSpPr>
              <p:nvPr/>
            </p:nvSpPr>
            <p:spPr bwMode="auto">
              <a:xfrm>
                <a:off x="2516976" y="5445918"/>
                <a:ext cx="95248" cy="95250"/>
              </a:xfrm>
              <a:prstGeom prst="rect">
                <a:avLst/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0" name="Oval 13"/>
              <p:cNvSpPr>
                <a:spLocks noChangeArrowheads="1"/>
              </p:cNvSpPr>
              <p:nvPr/>
            </p:nvSpPr>
            <p:spPr bwMode="auto">
              <a:xfrm>
                <a:off x="2512408" y="5423144"/>
                <a:ext cx="101175" cy="25435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122" name="Group 617"/>
            <p:cNvGrpSpPr>
              <a:grpSpLocks/>
            </p:cNvGrpSpPr>
            <p:nvPr/>
          </p:nvGrpSpPr>
          <p:grpSpPr bwMode="auto">
            <a:xfrm>
              <a:off x="4667250" y="3352197"/>
              <a:ext cx="95250" cy="85093"/>
              <a:chOff x="2512408" y="5423144"/>
              <a:chExt cx="101175" cy="118024"/>
            </a:xfrm>
            <a:solidFill>
              <a:schemeClr val="accent1">
                <a:lumMod val="90000"/>
              </a:schemeClr>
            </a:solidFill>
          </p:grpSpPr>
          <p:sp>
            <p:nvSpPr>
              <p:cNvPr id="603" name="Rectangle 618"/>
              <p:cNvSpPr>
                <a:spLocks noChangeArrowheads="1"/>
              </p:cNvSpPr>
              <p:nvPr/>
            </p:nvSpPr>
            <p:spPr bwMode="auto">
              <a:xfrm>
                <a:off x="2516976" y="5445918"/>
                <a:ext cx="95248" cy="95250"/>
              </a:xfrm>
              <a:prstGeom prst="rect">
                <a:avLst/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" name="Oval 13"/>
              <p:cNvSpPr>
                <a:spLocks noChangeArrowheads="1"/>
              </p:cNvSpPr>
              <p:nvPr/>
            </p:nvSpPr>
            <p:spPr bwMode="auto">
              <a:xfrm>
                <a:off x="2512408" y="5423144"/>
                <a:ext cx="101175" cy="25435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123" name="Group 617"/>
            <p:cNvGrpSpPr>
              <a:grpSpLocks/>
            </p:cNvGrpSpPr>
            <p:nvPr/>
          </p:nvGrpSpPr>
          <p:grpSpPr bwMode="auto">
            <a:xfrm>
              <a:off x="8143875" y="3342672"/>
              <a:ext cx="95250" cy="85093"/>
              <a:chOff x="2512408" y="5423144"/>
              <a:chExt cx="101175" cy="118024"/>
            </a:xfrm>
            <a:solidFill>
              <a:schemeClr val="accent1">
                <a:lumMod val="90000"/>
              </a:schemeClr>
            </a:solidFill>
          </p:grpSpPr>
          <p:sp>
            <p:nvSpPr>
              <p:cNvPr id="697" name="Rectangle 618"/>
              <p:cNvSpPr>
                <a:spLocks noChangeArrowheads="1"/>
              </p:cNvSpPr>
              <p:nvPr/>
            </p:nvSpPr>
            <p:spPr bwMode="auto">
              <a:xfrm>
                <a:off x="2516976" y="5445918"/>
                <a:ext cx="95248" cy="95250"/>
              </a:xfrm>
              <a:prstGeom prst="rect">
                <a:avLst/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98" name="Oval 13"/>
              <p:cNvSpPr>
                <a:spLocks noChangeArrowheads="1"/>
              </p:cNvSpPr>
              <p:nvPr/>
            </p:nvSpPr>
            <p:spPr bwMode="auto">
              <a:xfrm>
                <a:off x="2512408" y="5423144"/>
                <a:ext cx="101175" cy="25435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3124" name="Group 617"/>
          <p:cNvGrpSpPr>
            <a:grpSpLocks/>
          </p:cNvGrpSpPr>
          <p:nvPr/>
        </p:nvGrpSpPr>
        <p:grpSpPr bwMode="auto">
          <a:xfrm>
            <a:off x="7435850" y="2136172"/>
            <a:ext cx="95250" cy="85093"/>
            <a:chOff x="2512408" y="5423144"/>
            <a:chExt cx="101175" cy="118024"/>
          </a:xfrm>
          <a:solidFill>
            <a:schemeClr val="tx1"/>
          </a:solidFill>
        </p:grpSpPr>
        <p:sp>
          <p:nvSpPr>
            <p:cNvPr id="700" name="Rectangle 618"/>
            <p:cNvSpPr>
              <a:spLocks noChangeArrowheads="1"/>
            </p:cNvSpPr>
            <p:nvPr/>
          </p:nvSpPr>
          <p:spPr bwMode="auto">
            <a:xfrm>
              <a:off x="2516976" y="5445918"/>
              <a:ext cx="95248" cy="9525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1" name="Oval 13"/>
            <p:cNvSpPr>
              <a:spLocks noChangeArrowheads="1"/>
            </p:cNvSpPr>
            <p:nvPr/>
          </p:nvSpPr>
          <p:spPr bwMode="auto">
            <a:xfrm>
              <a:off x="2512408" y="5423144"/>
              <a:ext cx="101175" cy="25435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125" name="Group 617"/>
          <p:cNvGrpSpPr>
            <a:grpSpLocks/>
          </p:cNvGrpSpPr>
          <p:nvPr/>
        </p:nvGrpSpPr>
        <p:grpSpPr bwMode="auto">
          <a:xfrm>
            <a:off x="2635250" y="2136172"/>
            <a:ext cx="95250" cy="85093"/>
            <a:chOff x="2512408" y="5423144"/>
            <a:chExt cx="101175" cy="118024"/>
          </a:xfrm>
          <a:solidFill>
            <a:schemeClr val="tx1"/>
          </a:solidFill>
        </p:grpSpPr>
        <p:sp>
          <p:nvSpPr>
            <p:cNvPr id="714" name="Rectangle 618"/>
            <p:cNvSpPr>
              <a:spLocks noChangeArrowheads="1"/>
            </p:cNvSpPr>
            <p:nvPr/>
          </p:nvSpPr>
          <p:spPr bwMode="auto">
            <a:xfrm>
              <a:off x="2516976" y="5445918"/>
              <a:ext cx="95248" cy="9525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5" name="Oval 13"/>
            <p:cNvSpPr>
              <a:spLocks noChangeArrowheads="1"/>
            </p:cNvSpPr>
            <p:nvPr/>
          </p:nvSpPr>
          <p:spPr bwMode="auto">
            <a:xfrm>
              <a:off x="2512408" y="5423144"/>
              <a:ext cx="101175" cy="25435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126" name="Group 726"/>
          <p:cNvGrpSpPr>
            <a:grpSpLocks/>
          </p:cNvGrpSpPr>
          <p:nvPr/>
        </p:nvGrpSpPr>
        <p:grpSpPr bwMode="auto">
          <a:xfrm>
            <a:off x="1006475" y="2136775"/>
            <a:ext cx="7181850" cy="93663"/>
            <a:chOff x="942975" y="3342672"/>
            <a:chExt cx="7181850" cy="94618"/>
          </a:xfrm>
        </p:grpSpPr>
        <p:grpSp>
          <p:nvGrpSpPr>
            <p:cNvPr id="3127" name="Group 617"/>
            <p:cNvGrpSpPr>
              <a:grpSpLocks/>
            </p:cNvGrpSpPr>
            <p:nvPr/>
          </p:nvGrpSpPr>
          <p:grpSpPr bwMode="auto">
            <a:xfrm>
              <a:off x="942975" y="3342672"/>
              <a:ext cx="95250" cy="85093"/>
              <a:chOff x="2512408" y="5423144"/>
              <a:chExt cx="101175" cy="118024"/>
            </a:xfrm>
            <a:solidFill>
              <a:schemeClr val="accent1">
                <a:lumMod val="90000"/>
              </a:schemeClr>
            </a:solidFill>
          </p:grpSpPr>
          <p:sp>
            <p:nvSpPr>
              <p:cNvPr id="716" name="Rectangle 618"/>
              <p:cNvSpPr>
                <a:spLocks noChangeArrowheads="1"/>
              </p:cNvSpPr>
              <p:nvPr/>
            </p:nvSpPr>
            <p:spPr bwMode="auto">
              <a:xfrm>
                <a:off x="2516976" y="5445918"/>
                <a:ext cx="95248" cy="95250"/>
              </a:xfrm>
              <a:prstGeom prst="rect">
                <a:avLst/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17" name="Oval 13"/>
              <p:cNvSpPr>
                <a:spLocks noChangeArrowheads="1"/>
              </p:cNvSpPr>
              <p:nvPr/>
            </p:nvSpPr>
            <p:spPr bwMode="auto">
              <a:xfrm>
                <a:off x="2512408" y="5423144"/>
                <a:ext cx="101175" cy="25435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128" name="Group 617"/>
            <p:cNvGrpSpPr>
              <a:grpSpLocks/>
            </p:cNvGrpSpPr>
            <p:nvPr/>
          </p:nvGrpSpPr>
          <p:grpSpPr bwMode="auto">
            <a:xfrm>
              <a:off x="4552950" y="3352197"/>
              <a:ext cx="95250" cy="85093"/>
              <a:chOff x="2512408" y="5423144"/>
              <a:chExt cx="101175" cy="118024"/>
            </a:xfrm>
            <a:solidFill>
              <a:schemeClr val="accent1">
                <a:lumMod val="90000"/>
              </a:schemeClr>
            </a:solidFill>
          </p:grpSpPr>
          <p:sp>
            <p:nvSpPr>
              <p:cNvPr id="712" name="Rectangle 618"/>
              <p:cNvSpPr>
                <a:spLocks noChangeArrowheads="1"/>
              </p:cNvSpPr>
              <p:nvPr/>
            </p:nvSpPr>
            <p:spPr bwMode="auto">
              <a:xfrm>
                <a:off x="2516976" y="5445918"/>
                <a:ext cx="95248" cy="95250"/>
              </a:xfrm>
              <a:prstGeom prst="rect">
                <a:avLst/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13" name="Oval 13"/>
              <p:cNvSpPr>
                <a:spLocks noChangeArrowheads="1"/>
              </p:cNvSpPr>
              <p:nvPr/>
            </p:nvSpPr>
            <p:spPr bwMode="auto">
              <a:xfrm>
                <a:off x="2512408" y="5423144"/>
                <a:ext cx="101175" cy="25435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129" name="Group 617"/>
            <p:cNvGrpSpPr>
              <a:grpSpLocks/>
            </p:cNvGrpSpPr>
            <p:nvPr/>
          </p:nvGrpSpPr>
          <p:grpSpPr bwMode="auto">
            <a:xfrm>
              <a:off x="8029575" y="3342672"/>
              <a:ext cx="95250" cy="85093"/>
              <a:chOff x="2512408" y="5423144"/>
              <a:chExt cx="101175" cy="118024"/>
            </a:xfrm>
            <a:solidFill>
              <a:schemeClr val="accent1">
                <a:lumMod val="90000"/>
              </a:schemeClr>
            </a:solidFill>
          </p:grpSpPr>
          <p:sp>
            <p:nvSpPr>
              <p:cNvPr id="710" name="Rectangle 618"/>
              <p:cNvSpPr>
                <a:spLocks noChangeArrowheads="1"/>
              </p:cNvSpPr>
              <p:nvPr/>
            </p:nvSpPr>
            <p:spPr bwMode="auto">
              <a:xfrm>
                <a:off x="2516976" y="5445918"/>
                <a:ext cx="95248" cy="95250"/>
              </a:xfrm>
              <a:prstGeom prst="rect">
                <a:avLst/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11" name="Oval 13"/>
              <p:cNvSpPr>
                <a:spLocks noChangeArrowheads="1"/>
              </p:cNvSpPr>
              <p:nvPr/>
            </p:nvSpPr>
            <p:spPr bwMode="auto">
              <a:xfrm>
                <a:off x="2512408" y="5423144"/>
                <a:ext cx="101175" cy="25435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134" name="Group 617"/>
            <p:cNvGrpSpPr>
              <a:grpSpLocks/>
            </p:cNvGrpSpPr>
            <p:nvPr/>
          </p:nvGrpSpPr>
          <p:grpSpPr bwMode="auto">
            <a:xfrm>
              <a:off x="5695950" y="3342672"/>
              <a:ext cx="95250" cy="85093"/>
              <a:chOff x="2512408" y="5423144"/>
              <a:chExt cx="101175" cy="118024"/>
            </a:xfrm>
            <a:solidFill>
              <a:schemeClr val="accent1">
                <a:lumMod val="90000"/>
              </a:schemeClr>
            </a:solidFill>
          </p:grpSpPr>
          <p:sp>
            <p:nvSpPr>
              <p:cNvPr id="725" name="Rectangle 618"/>
              <p:cNvSpPr>
                <a:spLocks noChangeArrowheads="1"/>
              </p:cNvSpPr>
              <p:nvPr/>
            </p:nvSpPr>
            <p:spPr bwMode="auto">
              <a:xfrm>
                <a:off x="2516976" y="5445918"/>
                <a:ext cx="95248" cy="95250"/>
              </a:xfrm>
              <a:prstGeom prst="rect">
                <a:avLst/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26" name="Oval 13"/>
              <p:cNvSpPr>
                <a:spLocks noChangeArrowheads="1"/>
              </p:cNvSpPr>
              <p:nvPr/>
            </p:nvSpPr>
            <p:spPr bwMode="auto">
              <a:xfrm>
                <a:off x="2512408" y="5423144"/>
                <a:ext cx="101175" cy="25435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487" name="Content Placeholder 2"/>
          <p:cNvSpPr>
            <a:spLocks noGrp="1"/>
          </p:cNvSpPr>
          <p:nvPr>
            <p:ph idx="1"/>
          </p:nvPr>
        </p:nvSpPr>
        <p:spPr>
          <a:xfrm>
            <a:off x="402872" y="3719366"/>
            <a:ext cx="8598010" cy="2128557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ea typeface="ＭＳ Ｐゴシック" charset="-128"/>
              </a:rPr>
              <a:t>Pivot3 </a:t>
            </a:r>
            <a:r>
              <a:rPr lang="en-US" sz="2400" b="1" u="sng" dirty="0" smtClean="0">
                <a:solidFill>
                  <a:srgbClr val="000000"/>
                </a:solidFill>
                <a:ea typeface="ＭＳ Ｐゴシック" charset="-128"/>
              </a:rPr>
              <a:t>RAIGE</a:t>
            </a:r>
            <a:r>
              <a:rPr lang="en-US" sz="2400" b="1" dirty="0" smtClean="0">
                <a:solidFill>
                  <a:srgbClr val="000000"/>
                </a:solidFill>
                <a:ea typeface="ＭＳ Ｐゴシック" charset="-128"/>
              </a:rPr>
              <a:t>™ </a:t>
            </a:r>
            <a:r>
              <a:rPr lang="ru-RU" sz="2400" b="1" dirty="0" smtClean="0">
                <a:solidFill>
                  <a:srgbClr val="000000"/>
                </a:solidFill>
                <a:ea typeface="ＭＳ Ｐゴシック" charset="-128"/>
              </a:rPr>
              <a:t>защищает жесткие диски и устройства хранения</a:t>
            </a:r>
            <a:endParaRPr lang="en-US" sz="2000" dirty="0" smtClean="0">
              <a:solidFill>
                <a:srgbClr val="000000"/>
              </a:solidFill>
              <a:ea typeface="ＭＳ Ｐゴシック" charset="-128"/>
            </a:endParaRPr>
          </a:p>
          <a:p>
            <a:pPr lvl="1">
              <a:buFont typeface="Wingdings" charset="2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</a:rPr>
              <a:t>RAID5e 	1 </a:t>
            </a:r>
            <a:r>
              <a:rPr lang="ru-RU" sz="2000" dirty="0" smtClean="0">
                <a:solidFill>
                  <a:srgbClr val="000000"/>
                </a:solidFill>
                <a:ea typeface="ＭＳ Ｐゴシック" charset="-128"/>
              </a:rPr>
              <a:t>устройство</a:t>
            </a:r>
            <a:endParaRPr lang="en-US" sz="2000" dirty="0" smtClean="0">
              <a:solidFill>
                <a:srgbClr val="000000"/>
              </a:solidFill>
              <a:ea typeface="ＭＳ Ｐゴシック" charset="-128"/>
            </a:endParaRPr>
          </a:p>
          <a:p>
            <a:pPr lvl="1">
              <a:buFont typeface="Wingdings" charset="2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</a:rPr>
              <a:t>RAID6e 	1 </a:t>
            </a:r>
            <a:r>
              <a:rPr lang="ru-RU" sz="2000" dirty="0" smtClean="0">
                <a:solidFill>
                  <a:srgbClr val="000000"/>
                </a:solidFill>
                <a:ea typeface="ＭＳ Ｐゴシック" charset="-128"/>
              </a:rPr>
              <a:t>устройство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</a:rPr>
              <a:t>+ 1 </a:t>
            </a:r>
            <a:r>
              <a:rPr lang="ru-RU" sz="2000" dirty="0" smtClean="0">
                <a:solidFill>
                  <a:srgbClr val="000000"/>
                </a:solidFill>
                <a:ea typeface="ＭＳ Ｐゴシック" charset="-128"/>
              </a:rPr>
              <a:t>диск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</a:p>
          <a:p>
            <a:pPr lvl="1">
              <a:buFont typeface="Wingdings" charset="2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</a:rPr>
              <a:t>RAID6x	1 </a:t>
            </a:r>
            <a:r>
              <a:rPr lang="ru-RU" sz="2000" dirty="0" smtClean="0">
                <a:solidFill>
                  <a:srgbClr val="000000"/>
                </a:solidFill>
                <a:ea typeface="ＭＳ Ｐゴシック" charset="-128"/>
              </a:rPr>
              <a:t>устройство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</a:rPr>
              <a:t>+ </a:t>
            </a:r>
            <a:r>
              <a:rPr lang="ru-RU" sz="2000" dirty="0" smtClean="0">
                <a:solidFill>
                  <a:srgbClr val="000000"/>
                </a:solidFill>
                <a:ea typeface="ＭＳ Ｐゴシック" charset="-128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a typeface="ＭＳ Ｐゴシック" charset="-128"/>
              </a:rPr>
              <a:t>диска </a:t>
            </a:r>
            <a:endParaRPr lang="en-US" sz="2000" dirty="0" smtClean="0">
              <a:solidFill>
                <a:srgbClr val="000000"/>
              </a:solidFill>
              <a:ea typeface="ＭＳ Ｐゴシック" charset="-128"/>
            </a:endParaRPr>
          </a:p>
          <a:p>
            <a:pPr lvl="1">
              <a:buFont typeface="Wingdings" charset="2"/>
              <a:buNone/>
              <a:defRPr/>
            </a:pPr>
            <a:endParaRPr 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lvl="1" algn="ctr">
              <a:buFont typeface="Wingdings" charset="2"/>
              <a:buNone/>
              <a:defRPr/>
            </a:pPr>
            <a:endParaRPr lang="en-US" sz="2000" b="1" dirty="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88" name="TextBox 487"/>
          <p:cNvSpPr txBox="1"/>
          <p:nvPr/>
        </p:nvSpPr>
        <p:spPr>
          <a:xfrm>
            <a:off x="1665288" y="2711450"/>
            <a:ext cx="6288087" cy="520700"/>
          </a:xfrm>
          <a:prstGeom prst="rect">
            <a:avLst/>
          </a:prstGeom>
          <a:noFill/>
        </p:spPr>
        <p:txBody>
          <a:bodyPr anchor="b"/>
          <a:lstStyle/>
          <a:p>
            <a:pPr eaLnBrk="0" hangingPunct="0">
              <a:defRPr/>
            </a:pPr>
            <a:r>
              <a:rPr lang="en-US" sz="2400" dirty="0">
                <a:solidFill>
                  <a:srgbClr val="336699"/>
                </a:solidFill>
                <a:latin typeface="+mj-lt"/>
                <a:cs typeface="+mn-cs"/>
              </a:rPr>
              <a:t>RAID Across Independent Gigabit Ethernet</a:t>
            </a:r>
            <a:endParaRPr lang="en-US" sz="2400" dirty="0">
              <a:latin typeface="+mj-lt"/>
              <a:cs typeface="+mn-cs"/>
            </a:endParaRPr>
          </a:p>
        </p:txBody>
      </p:sp>
      <p:pic>
        <p:nvPicPr>
          <p:cNvPr id="42003" name="Picture 489" descr="New Ima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38" y="1651000"/>
            <a:ext cx="182403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Picture 490" descr="New Ima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8038" y="1635125"/>
            <a:ext cx="182403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5" name="Picture 491" descr="New Ima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635125"/>
            <a:ext cx="182403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6" name="Picture 492" descr="New Ima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8038" y="1617663"/>
            <a:ext cx="18240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7" name="Picture 488" descr="New Ima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1900" y="1635125"/>
            <a:ext cx="182403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4" name="Rounded Rectangle 703"/>
          <p:cNvSpPr>
            <a:spLocks noChangeArrowheads="1"/>
          </p:cNvSpPr>
          <p:nvPr/>
        </p:nvSpPr>
        <p:spPr bwMode="auto">
          <a:xfrm>
            <a:off x="3816350" y="1354138"/>
            <a:ext cx="1795463" cy="1068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2769A"/>
              </a:gs>
              <a:gs pos="50000">
                <a:srgbClr val="79ABDD"/>
              </a:gs>
              <a:gs pos="100000">
                <a:srgbClr val="91CCFF"/>
              </a:gs>
            </a:gsLst>
            <a:lin ang="1620000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42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Calibri" pitchFamily="34" charset="0"/>
              </a:rPr>
              <a:t>Pivot3 RAIGE® </a:t>
            </a:r>
          </a:p>
        </p:txBody>
      </p:sp>
      <p:pic>
        <p:nvPicPr>
          <p:cNvPr id="42443" name="Picture 459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2063" y="6523038"/>
            <a:ext cx="1531937" cy="334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03213" y="1506538"/>
            <a:ext cx="8621712" cy="4470400"/>
          </a:xfrm>
        </p:spPr>
        <p:txBody>
          <a:bodyPr/>
          <a:lstStyle/>
          <a:p>
            <a:pPr lvl="1">
              <a:spcAft>
                <a:spcPts val="600"/>
              </a:spcAft>
              <a:buFont typeface="Wingdings" pitchFamily="2" charset="2"/>
              <a:buChar char="u"/>
            </a:pPr>
            <a:r>
              <a:rPr lang="ru-RU" sz="1800" smtClean="0"/>
              <a:t>Расширение системы в режиме реального времени</a:t>
            </a:r>
            <a:endParaRPr lang="en-US" sz="1800" smtClean="0"/>
          </a:p>
          <a:p>
            <a:pPr lvl="1">
              <a:spcAft>
                <a:spcPts val="600"/>
              </a:spcAft>
              <a:buFont typeface="Wingdings" pitchFamily="2" charset="2"/>
              <a:buChar char="u"/>
            </a:pPr>
            <a:r>
              <a:rPr lang="en-US" sz="1800" smtClean="0"/>
              <a:t>	</a:t>
            </a:r>
            <a:r>
              <a:rPr lang="ru-RU" sz="1800" smtClean="0"/>
              <a:t>Динамическое изменение </a:t>
            </a:r>
            <a:r>
              <a:rPr lang="en-US" sz="1800" smtClean="0"/>
              <a:t>RAID</a:t>
            </a:r>
            <a:r>
              <a:rPr lang="ru-RU" sz="1800" smtClean="0"/>
              <a:t> (по разделам)</a:t>
            </a:r>
            <a:endParaRPr lang="en-US" sz="1800" smtClean="0"/>
          </a:p>
          <a:p>
            <a:pPr lvl="1">
              <a:spcAft>
                <a:spcPts val="600"/>
              </a:spcAft>
              <a:buFont typeface="Wingdings" pitchFamily="2" charset="2"/>
              <a:buChar char="u"/>
            </a:pPr>
            <a:r>
              <a:rPr lang="en-US" sz="1800" smtClean="0"/>
              <a:t>	</a:t>
            </a:r>
            <a:r>
              <a:rPr lang="ru-RU" sz="1800" smtClean="0"/>
              <a:t>Распределенная защита данных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u"/>
            </a:pPr>
            <a:r>
              <a:rPr lang="ru-RU" sz="1800" smtClean="0"/>
              <a:t>Автоматическая балансировка информации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u"/>
            </a:pPr>
            <a:r>
              <a:rPr lang="ru-RU" sz="1800" smtClean="0"/>
              <a:t>Отсутствие возможности считывания информации с изъятого диска, а также скачивание информации через </a:t>
            </a:r>
            <a:r>
              <a:rPr lang="en-US" sz="1800" smtClean="0"/>
              <a:t>USB </a:t>
            </a:r>
            <a:r>
              <a:rPr lang="ru-RU" sz="1800" smtClean="0"/>
              <a:t>порты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u"/>
            </a:pPr>
            <a:r>
              <a:rPr lang="ru-RU" sz="1800" smtClean="0"/>
              <a:t>Ускоренное восстановление дискового пространства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u"/>
            </a:pPr>
            <a:r>
              <a:rPr lang="ru-RU" sz="1800" smtClean="0"/>
              <a:t>Полная защита информации и сохранение бесперебойной работы системы при выходе из строя сервера</a:t>
            </a:r>
            <a:r>
              <a:rPr lang="en-US" sz="1800" smtClean="0"/>
              <a:t>/</a:t>
            </a:r>
            <a:r>
              <a:rPr lang="ru-RU" sz="1800" smtClean="0"/>
              <a:t>хранилища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u"/>
            </a:pPr>
            <a:r>
              <a:rPr lang="ru-RU" sz="1800" smtClean="0"/>
              <a:t>Возможность удаленного управления системой</a:t>
            </a:r>
            <a:endParaRPr lang="en-US" sz="1800" smtClean="0"/>
          </a:p>
          <a:p>
            <a:pPr>
              <a:buFont typeface="Times" pitchFamily="18" charset="0"/>
              <a:buNone/>
            </a:pPr>
            <a:endParaRPr lang="en-US" sz="2800" smtClean="0">
              <a:latin typeface="Calibri" pitchFamily="34" charset="0"/>
            </a:endParaRPr>
          </a:p>
          <a:p>
            <a:endParaRPr lang="en-US" sz="2800" smtClean="0">
              <a:latin typeface="Calibri" pitchFamily="34" charset="0"/>
            </a:endParaRPr>
          </a:p>
          <a:p>
            <a:endParaRPr lang="en-US" sz="2800" smtClean="0">
              <a:latin typeface="Calibri" pitchFamily="34" charset="0"/>
            </a:endParaRPr>
          </a:p>
        </p:txBody>
      </p:sp>
      <p:sp>
        <p:nvSpPr>
          <p:cNvPr id="154" name="Rectangle 2"/>
          <p:cNvSpPr txBox="1">
            <a:spLocks noChangeArrowheads="1"/>
          </p:cNvSpPr>
          <p:nvPr/>
        </p:nvSpPr>
        <p:spPr bwMode="auto">
          <a:xfrm>
            <a:off x="1616075" y="179388"/>
            <a:ext cx="75279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3600" b="1" dirty="0">
                <a:solidFill>
                  <a:srgbClr val="135EAA"/>
                </a:solidFill>
                <a:latin typeface="Calibri"/>
                <a:ea typeface="+mj-ea"/>
                <a:cs typeface="+mj-cs"/>
              </a:rPr>
              <a:t>Pivot3 RAIGE® </a:t>
            </a:r>
          </a:p>
        </p:txBody>
      </p:sp>
      <p:pic>
        <p:nvPicPr>
          <p:cNvPr id="44036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2063" y="6523038"/>
            <a:ext cx="1531937" cy="334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29980</TotalTime>
  <Words>849</Words>
  <Application>Microsoft Macintosh PowerPoint</Application>
  <PresentationFormat>On-screen Show (4:3)</PresentationFormat>
  <Paragraphs>268</Paragraphs>
  <Slides>16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Times</vt:lpstr>
      <vt:lpstr>Arial</vt:lpstr>
      <vt:lpstr>Calibri</vt:lpstr>
      <vt:lpstr>ＭＳ Ｐゴシック</vt:lpstr>
      <vt:lpstr>Wingdings</vt:lpstr>
      <vt:lpstr>Blank Presentation</vt:lpstr>
      <vt:lpstr>Blank Presentation</vt:lpstr>
      <vt:lpstr>Blank Presentation</vt:lpstr>
      <vt:lpstr>Blank Presentation</vt:lpstr>
      <vt:lpstr>Blank Presentation</vt:lpstr>
      <vt:lpstr>Image</vt:lpstr>
      <vt:lpstr>Слайд 1</vt:lpstr>
      <vt:lpstr> О компании</vt:lpstr>
      <vt:lpstr>Реализованные проекты</vt:lpstr>
      <vt:lpstr>Особенности записи и хранения видео</vt:lpstr>
      <vt:lpstr>Обзор решений для записи и хранения видео</vt:lpstr>
      <vt:lpstr>Архитектура Pivot3</vt:lpstr>
      <vt:lpstr>Интеграция Pivot3</vt:lpstr>
      <vt:lpstr>Pivot3 RAIGE® </vt:lpstr>
      <vt:lpstr>Слайд 9</vt:lpstr>
      <vt:lpstr> Принципы Работы Pivot3 </vt:lpstr>
      <vt:lpstr>Сравнительный анализ 100 камер</vt:lpstr>
      <vt:lpstr>Сравнительный анализ  300 камер</vt:lpstr>
      <vt:lpstr>Слайд 13</vt:lpstr>
      <vt:lpstr>Слайд 14</vt:lpstr>
      <vt:lpstr>Управление и обслуживание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 Text Here on Several Lines</dc:title>
  <dc:creator>Amy Weiher</dc:creator>
  <cp:lastModifiedBy>Sergey</cp:lastModifiedBy>
  <cp:revision>700</cp:revision>
  <dcterms:created xsi:type="dcterms:W3CDTF">2011-06-15T06:24:59Z</dcterms:created>
  <dcterms:modified xsi:type="dcterms:W3CDTF">2012-07-24T13:28:33Z</dcterms:modified>
</cp:coreProperties>
</file>